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215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presProps" Target="presProps.xml"  /><Relationship Id="rId2" Type="http://schemas.openxmlformats.org/officeDocument/2006/relationships/notesMaster" Target="notesMasters/notesMaster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1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sv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5.png"  /><Relationship Id="rId4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986138" y="1105757"/>
            <a:ext cx="11417008" cy="0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742303" y="8586508"/>
            <a:ext cx="16803394" cy="34583"/>
          </a:xfrm>
          <a:prstGeom prst="line">
            <a:avLst/>
          </a:prstGeom>
          <a:ln cap="flat" w="19050">
            <a:solidFill>
              <a:srgbClr val="BD8F5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742283" y="689534"/>
            <a:ext cx="798662" cy="803425"/>
            <a:chOff x="0" y="0"/>
            <a:chExt cx="1064883" cy="10712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64883" cy="1071233"/>
            </a:xfrm>
            <a:custGeom>
              <a:avLst/>
              <a:gdLst/>
              <a:ahLst/>
              <a:cxnLst/>
              <a:rect r="r" b="b" t="t" l="l"/>
              <a:pathLst>
                <a:path h="1071233" w="1064883">
                  <a:moveTo>
                    <a:pt x="0" y="0"/>
                  </a:moveTo>
                  <a:lnTo>
                    <a:pt x="1064883" y="0"/>
                  </a:lnTo>
                  <a:lnTo>
                    <a:pt x="1064883" y="1071233"/>
                  </a:lnTo>
                  <a:lnTo>
                    <a:pt x="0" y="1071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98" t="0" r="-298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93759" y="95798"/>
              <a:ext cx="273254" cy="648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-55">
                  <a:solidFill>
                    <a:srgbClr val="F4F1E8"/>
                  </a:solidFill>
                  <a:latin typeface="Arita Buri Bold Bold Italics"/>
                </a:rPr>
                <a:t>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77837" y="301911"/>
              <a:ext cx="429174" cy="648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-55">
                  <a:solidFill>
                    <a:srgbClr val="F4F1E8"/>
                  </a:solidFill>
                  <a:latin typeface="Arita Buri Bold Bold Italics"/>
                </a:rPr>
                <a:t>O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452409" y="896525"/>
            <a:ext cx="4093308" cy="416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90"/>
              </a:lnSpc>
              <a:spcBef>
                <a:spcPct val="0"/>
              </a:spcBef>
            </a:pPr>
            <a:r>
              <a:rPr lang="en-US" sz="2350" spc="312">
                <a:solidFill>
                  <a:srgbClr val="000000"/>
                </a:solidFill>
                <a:ea typeface="Nanum Square Bold"/>
              </a:rPr>
              <a:t>프리랜서 브랜드 디자이너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86138" y="3908807"/>
            <a:ext cx="14315724" cy="1897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"/>
              </a:lnSpc>
            </a:pPr>
          </a:p>
          <a:p>
            <a:pPr algn="ctr" marL="0" indent="0" lvl="0">
              <a:lnSpc>
                <a:spcPts val="13225"/>
              </a:lnSpc>
            </a:pPr>
            <a:r>
              <a:rPr lang="en-US" sz="11500" spc="-230">
                <a:solidFill>
                  <a:srgbClr val="000000"/>
                </a:solidFill>
                <a:ea typeface="Arita Buri Bold"/>
              </a:rPr>
              <a:t>데이콘 와인품질분류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53064" y="1989619"/>
            <a:ext cx="11181871" cy="760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19"/>
              </a:lnSpc>
            </a:pPr>
            <a:r>
              <a:rPr lang="en-US" sz="5817" spc="2617">
                <a:solidFill>
                  <a:srgbClr val="9B4819"/>
                </a:solidFill>
                <a:ea typeface="Arita Buri Bold"/>
              </a:rPr>
              <a:t>머신러닝2조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F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24315" y="1024161"/>
            <a:ext cx="13499648" cy="176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440"/>
              </a:lnSpc>
            </a:pPr>
            <a:r>
              <a:rPr lang="en-US" sz="12800" spc="-640">
                <a:solidFill>
                  <a:srgbClr val="000000"/>
                </a:solidFill>
                <a:ea typeface="DM Sans"/>
              </a:rPr>
              <a:t>데이터 upsampling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78234" y="4528671"/>
            <a:ext cx="17241111" cy="4440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18112" indent="-459056" lvl="1">
              <a:lnSpc>
                <a:spcPts val="7229"/>
              </a:lnSpc>
              <a:buFont typeface="Arial"/>
              <a:buChar char="•"/>
            </a:pPr>
            <a:r>
              <a:rPr lang="en-US" sz="4252">
                <a:solidFill>
                  <a:srgbClr val="000000"/>
                </a:solidFill>
                <a:ea typeface="DM Sans"/>
              </a:rPr>
              <a:t>불균형한 데이터셋의 클래스 간 밸런스를 조정합니다.</a:t>
            </a:r>
          </a:p>
          <a:p>
            <a:pPr marL="918112" indent="-459056" lvl="1">
              <a:lnSpc>
                <a:spcPts val="7229"/>
              </a:lnSpc>
              <a:buFont typeface="Arial"/>
              <a:buChar char="•"/>
            </a:pPr>
            <a:r>
              <a:rPr lang="en-US" sz="4252">
                <a:solidFill>
                  <a:srgbClr val="000000"/>
                </a:solidFill>
                <a:ea typeface="DM Sans"/>
              </a:rPr>
              <a:t>소수 클래스의 샘플 수를 증가시켜 모델이 소수 클래스를 더 잘 학습할 수 있도록 도움을 줍니다.</a:t>
            </a:r>
          </a:p>
          <a:p>
            <a:pPr marL="918112" indent="-459056" lvl="1">
              <a:lnSpc>
                <a:spcPts val="7229"/>
              </a:lnSpc>
              <a:buFont typeface="Arial"/>
              <a:buChar char="•"/>
            </a:pPr>
            <a:r>
              <a:rPr lang="en-US" sz="4252">
                <a:solidFill>
                  <a:srgbClr val="000000"/>
                </a:solidFill>
                <a:ea typeface="DM Sans"/>
              </a:rPr>
              <a:t>모델의 성능을 향상시킵니다.</a:t>
            </a:r>
          </a:p>
          <a:p>
            <a:pPr>
              <a:lnSpc>
                <a:spcPts val="722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065256" y="3153597"/>
            <a:ext cx="14667066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1"/>
              </a:lnSpc>
            </a:pPr>
            <a:r>
              <a:rPr lang="en-US" sz="5951">
                <a:solidFill>
                  <a:srgbClr val="000000"/>
                </a:solidFill>
                <a:latin typeface="DM Sans Bold"/>
              </a:rPr>
              <a:t>SMOOTE 기법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3360" y="504825"/>
            <a:ext cx="679402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TDTD고딕L"/>
              </a:rPr>
              <a:t>전처리과정 </a:t>
            </a:r>
          </a:p>
        </p:txBody>
      </p:sp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2922" y="2405413"/>
            <a:ext cx="5494478" cy="3271486"/>
          </a:xfrm>
          <a:custGeom>
            <a:avLst/>
            <a:gdLst/>
            <a:rect l="l" t="t" r="r" b="b"/>
            <a:pathLst>
              <a:path w="5494478" h="3271486">
                <a:moveTo>
                  <a:pt x="0" y="0"/>
                </a:moveTo>
                <a:lnTo>
                  <a:pt x="5494478" y="0"/>
                </a:lnTo>
                <a:lnTo>
                  <a:pt x="5494478" y="3271485"/>
                </a:lnTo>
                <a:lnTo>
                  <a:pt x="0" y="3271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l="-13650" t="-46390" r="-100000" b="-100000"/>
            </a:stretch>
          </a:blipFill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5679625" y="3378792"/>
            <a:ext cx="3885388" cy="1063625"/>
          </a:xfrm>
          <a:custGeom>
            <a:avLst/>
            <a:gdLst/>
            <a:rect l="l" t="t" r="r" b="b"/>
            <a:pathLst>
              <a:path w="3885388" h="1063625">
                <a:moveTo>
                  <a:pt x="0" y="0"/>
                </a:moveTo>
                <a:lnTo>
                  <a:pt x="3885388" y="0"/>
                </a:lnTo>
                <a:lnTo>
                  <a:pt x="3885388" y="1063625"/>
                </a:lnTo>
                <a:lnTo>
                  <a:pt x="0" y="10636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804859" y="611696"/>
            <a:ext cx="16170850" cy="176406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13439"/>
              </a:lnSpc>
              <a:defRPr/>
            </a:pPr>
            <a:r>
              <a:rPr lang="en-US" sz="12800" spc="-640">
                <a:solidFill>
                  <a:srgbClr val="000000"/>
                </a:solidFill>
                <a:ea typeface="DM Sans"/>
              </a:rPr>
              <a:t>데이터 upsampling 결과</a:t>
            </a:r>
            <a:endParaRPr lang="en-US" sz="12800" spc="-640">
              <a:solidFill>
                <a:srgbClr val="000000"/>
              </a:solidFill>
              <a:ea typeface="DM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173077" y="5143500"/>
            <a:ext cx="8667121" cy="9048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7141"/>
              </a:lnSpc>
              <a:defRPr/>
            </a:pPr>
            <a:r>
              <a:rPr lang="en-US" sz="4500">
                <a:solidFill>
                  <a:srgbClr val="000000"/>
                </a:solidFill>
                <a:ea typeface="DM Sans"/>
              </a:rPr>
              <a:t>행개수가 5497          </a:t>
            </a:r>
            <a:r>
              <a:rPr lang="ko-KR" altLang="en-US" sz="4500">
                <a:solidFill>
                  <a:srgbClr val="000000"/>
                </a:solidFill>
                <a:ea typeface="DM Sans"/>
              </a:rPr>
              <a:t>     </a:t>
            </a:r>
            <a:r>
              <a:rPr lang="en-US" sz="4500">
                <a:solidFill>
                  <a:srgbClr val="000000"/>
                </a:solidFill>
                <a:ea typeface="DM Sans"/>
              </a:rPr>
              <a:t>18912</a:t>
            </a:r>
            <a:endParaRPr lang="en-US" sz="4500">
              <a:solidFill>
                <a:srgbClr val="000000"/>
              </a:solidFill>
              <a:ea typeface="DM Sa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1811000" y="5448300"/>
            <a:ext cx="1699937" cy="465358"/>
          </a:xfrm>
          <a:custGeom>
            <a:avLst/>
            <a:gdLst/>
            <a:rect l="l" t="t" r="r" b="b"/>
            <a:pathLst>
              <a:path w="1699937" h="465358">
                <a:moveTo>
                  <a:pt x="0" y="0"/>
                </a:moveTo>
                <a:lnTo>
                  <a:pt x="1699936" y="0"/>
                </a:lnTo>
                <a:lnTo>
                  <a:pt x="1699936" y="465358"/>
                </a:lnTo>
                <a:lnTo>
                  <a:pt x="0" y="4653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1" name=""/>
          <p:cNvPicPr/>
          <p:nvPr/>
        </p:nvPicPr>
        <p:blipFill rotWithShape="1">
          <a:blip r:embed="rId6">
            <a:lum/>
          </a:blip>
          <a:srcRect l="19830" t="42850" r="44950" b="14340"/>
          <a:stretch>
            <a:fillRect/>
          </a:stretch>
        </p:blipFill>
        <p:spPr>
          <a:xfrm>
            <a:off x="304800" y="5829301"/>
            <a:ext cx="6553200" cy="4114799"/>
          </a:xfrm>
          <a:prstGeom prst="rect">
            <a:avLst/>
          </a:prstGeom>
        </p:spPr>
      </p:pic>
      <p:pic>
        <p:nvPicPr>
          <p:cNvPr id="15" name=""/>
          <p:cNvPicPr/>
          <p:nvPr/>
        </p:nvPicPr>
        <p:blipFill rotWithShape="1">
          <a:blip r:embed="rId7">
            <a:lum/>
          </a:blip>
          <a:srcRect l="17950" t="28370" r="43170" b="50780"/>
          <a:stretch>
            <a:fillRect/>
          </a:stretch>
        </p:blipFill>
        <p:spPr>
          <a:xfrm>
            <a:off x="9525000" y="2171700"/>
            <a:ext cx="8305800" cy="3090926"/>
          </a:xfrm>
          <a:prstGeom prst="rect">
            <a:avLst/>
          </a:prstGeom>
        </p:spPr>
      </p:pic>
      <p:pic>
        <p:nvPicPr>
          <p:cNvPr id="16" name=""/>
          <p:cNvPicPr/>
          <p:nvPr/>
        </p:nvPicPr>
        <p:blipFill rotWithShape="1">
          <a:blip r:embed="rId8">
            <a:lum/>
          </a:blip>
          <a:srcRect l="23920" t="45610" r="55380" b="28090"/>
          <a:stretch>
            <a:fillRect/>
          </a:stretch>
        </p:blipFill>
        <p:spPr>
          <a:xfrm>
            <a:off x="6934200" y="6591300"/>
            <a:ext cx="5029200" cy="3505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F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57244" y="1912400"/>
            <a:ext cx="13062606" cy="109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7999" spc="-399">
                <a:solidFill>
                  <a:srgbClr val="000000"/>
                </a:solidFill>
                <a:ea typeface="DM Sans Bold"/>
              </a:rPr>
              <a:t>모델 전처리별 비교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39553" y="2932388"/>
            <a:ext cx="4335934" cy="492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30"/>
              </a:lnSpc>
            </a:pPr>
          </a:p>
          <a:p>
            <a:pPr>
              <a:lnSpc>
                <a:spcPts val="3930"/>
              </a:lnSpc>
            </a:pPr>
          </a:p>
          <a:p>
            <a:pPr>
              <a:lnSpc>
                <a:spcPts val="3930"/>
              </a:lnSpc>
            </a:pPr>
          </a:p>
          <a:p>
            <a:pPr>
              <a:lnSpc>
                <a:spcPts val="3930"/>
              </a:lnSpc>
            </a:pPr>
            <a:r>
              <a:rPr lang="en-US" sz="2312">
                <a:solidFill>
                  <a:srgbClr val="000000"/>
                </a:solidFill>
                <a:latin typeface="DM Sans"/>
              </a:rPr>
              <a:t>1. randomforest : 0.672</a:t>
            </a:r>
          </a:p>
          <a:p>
            <a:pPr>
              <a:lnSpc>
                <a:spcPts val="3930"/>
              </a:lnSpc>
            </a:pPr>
            <a:r>
              <a:rPr lang="en-US" sz="2312">
                <a:solidFill>
                  <a:srgbClr val="000000"/>
                </a:solidFill>
                <a:latin typeface="DM Sans"/>
              </a:rPr>
              <a:t>2.</a:t>
            </a:r>
            <a:r>
              <a:rPr lang="en-US" sz="2312">
                <a:solidFill>
                  <a:srgbClr val="FF3131"/>
                </a:solidFill>
                <a:latin typeface="DM Sans"/>
              </a:rPr>
              <a:t> ExtraTree : 0.682</a:t>
            </a:r>
          </a:p>
          <a:p>
            <a:pPr>
              <a:lnSpc>
                <a:spcPts val="3930"/>
              </a:lnSpc>
            </a:pPr>
            <a:r>
              <a:rPr lang="en-US" sz="2312">
                <a:solidFill>
                  <a:srgbClr val="000000"/>
                </a:solidFill>
                <a:latin typeface="DM Sans"/>
              </a:rPr>
              <a:t>3. DecisionTree : 0.606</a:t>
            </a:r>
          </a:p>
          <a:p>
            <a:pPr>
              <a:lnSpc>
                <a:spcPts val="3930"/>
              </a:lnSpc>
            </a:pPr>
            <a:r>
              <a:rPr lang="en-US" sz="2312">
                <a:solidFill>
                  <a:srgbClr val="000000"/>
                </a:solidFill>
                <a:latin typeface="DM Sans"/>
              </a:rPr>
              <a:t>4. </a:t>
            </a:r>
            <a:r>
              <a:rPr lang="en-US" sz="2312">
                <a:solidFill>
                  <a:srgbClr val="FF3131"/>
                </a:solidFill>
                <a:latin typeface="DM Sans"/>
              </a:rPr>
              <a:t>xgboost : 0.655</a:t>
            </a:r>
          </a:p>
          <a:p>
            <a:pPr>
              <a:lnSpc>
                <a:spcPts val="3930"/>
              </a:lnSpc>
            </a:pPr>
            <a:r>
              <a:rPr lang="en-US" sz="2312">
                <a:solidFill>
                  <a:srgbClr val="FF3131"/>
                </a:solidFill>
                <a:latin typeface="DM Sans"/>
              </a:rPr>
              <a:t>5.  lightgbm : 0.652</a:t>
            </a:r>
          </a:p>
          <a:p>
            <a:pPr>
              <a:lnSpc>
                <a:spcPts val="3930"/>
              </a:lnSpc>
            </a:pPr>
            <a:r>
              <a:rPr lang="en-US" sz="2312">
                <a:solidFill>
                  <a:srgbClr val="000000"/>
                </a:solidFill>
                <a:latin typeface="DM Sans"/>
              </a:rPr>
              <a:t>6. adaboost : 0.549</a:t>
            </a:r>
          </a:p>
          <a:p>
            <a:pPr>
              <a:lnSpc>
                <a:spcPts val="3930"/>
              </a:lnSpc>
            </a:pPr>
            <a:r>
              <a:rPr lang="en-US" sz="2312">
                <a:solidFill>
                  <a:srgbClr val="000000"/>
                </a:solidFill>
                <a:latin typeface="DM Sans"/>
              </a:rPr>
              <a:t>7. catboost : 0.622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37162" y="3610236"/>
            <a:ext cx="3749968" cy="480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3"/>
              </a:lnSpc>
            </a:pPr>
            <a:r>
              <a:rPr lang="en-US" sz="3152">
                <a:solidFill>
                  <a:srgbClr val="000000"/>
                </a:solidFill>
                <a:ea typeface="DM Sans Bold"/>
              </a:rPr>
              <a:t>전처리전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64758" y="3700032"/>
            <a:ext cx="390094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ea typeface="DM Sans Bold"/>
              </a:rPr>
              <a:t>전처리후(scale)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53001" y="3623992"/>
            <a:ext cx="527887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ea typeface="DM Sans Bold"/>
              </a:rPr>
              <a:t>전처리후(scale, upsampling)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02098" y="2908345"/>
            <a:ext cx="4335934" cy="492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30"/>
              </a:lnSpc>
            </a:pPr>
          </a:p>
          <a:p>
            <a:pPr>
              <a:lnSpc>
                <a:spcPts val="3930"/>
              </a:lnSpc>
            </a:pPr>
          </a:p>
          <a:p>
            <a:pPr>
              <a:lnSpc>
                <a:spcPts val="3930"/>
              </a:lnSpc>
            </a:pPr>
          </a:p>
          <a:p>
            <a:pPr>
              <a:lnSpc>
                <a:spcPts val="3930"/>
              </a:lnSpc>
            </a:pPr>
            <a:r>
              <a:rPr lang="en-US" sz="2312">
                <a:solidFill>
                  <a:srgbClr val="000000"/>
                </a:solidFill>
                <a:latin typeface="DM Sans"/>
              </a:rPr>
              <a:t>1. </a:t>
            </a:r>
            <a:r>
              <a:rPr lang="en-US" sz="2312">
                <a:solidFill>
                  <a:srgbClr val="FF3131"/>
                </a:solidFill>
                <a:latin typeface="DM Sans"/>
              </a:rPr>
              <a:t>randomforest : 0.682</a:t>
            </a:r>
          </a:p>
          <a:p>
            <a:pPr>
              <a:lnSpc>
                <a:spcPts val="3930"/>
              </a:lnSpc>
            </a:pPr>
            <a:r>
              <a:rPr lang="en-US" sz="2312">
                <a:solidFill>
                  <a:srgbClr val="000000"/>
                </a:solidFill>
                <a:latin typeface="DM Sans"/>
              </a:rPr>
              <a:t>2. ExtraTree : 0.679</a:t>
            </a:r>
          </a:p>
          <a:p>
            <a:pPr>
              <a:lnSpc>
                <a:spcPts val="3930"/>
              </a:lnSpc>
            </a:pPr>
            <a:r>
              <a:rPr lang="en-US" sz="2312">
                <a:solidFill>
                  <a:srgbClr val="000000"/>
                </a:solidFill>
                <a:latin typeface="DM Sans"/>
              </a:rPr>
              <a:t>3. DecisionTree : 0.559</a:t>
            </a:r>
          </a:p>
          <a:p>
            <a:pPr>
              <a:lnSpc>
                <a:spcPts val="3930"/>
              </a:lnSpc>
            </a:pPr>
            <a:r>
              <a:rPr lang="en-US" sz="2312">
                <a:solidFill>
                  <a:srgbClr val="000000"/>
                </a:solidFill>
                <a:latin typeface="DM Sans"/>
              </a:rPr>
              <a:t>4. xgboost : 0.655</a:t>
            </a:r>
          </a:p>
          <a:p>
            <a:pPr>
              <a:lnSpc>
                <a:spcPts val="3930"/>
              </a:lnSpc>
            </a:pPr>
            <a:r>
              <a:rPr lang="en-US" sz="2312">
                <a:solidFill>
                  <a:srgbClr val="000000"/>
                </a:solidFill>
                <a:latin typeface="DM Sans"/>
              </a:rPr>
              <a:t>5.  lightgbm : 0.643</a:t>
            </a:r>
          </a:p>
          <a:p>
            <a:pPr>
              <a:lnSpc>
                <a:spcPts val="3930"/>
              </a:lnSpc>
            </a:pPr>
            <a:r>
              <a:rPr lang="en-US" sz="2312">
                <a:solidFill>
                  <a:srgbClr val="000000"/>
                </a:solidFill>
                <a:latin typeface="DM Sans"/>
              </a:rPr>
              <a:t>6. adaboost : 0.559</a:t>
            </a:r>
          </a:p>
          <a:p>
            <a:pPr>
              <a:lnSpc>
                <a:spcPts val="3930"/>
              </a:lnSpc>
            </a:pPr>
            <a:r>
              <a:rPr lang="en-US" sz="2312">
                <a:solidFill>
                  <a:srgbClr val="000000"/>
                </a:solidFill>
                <a:latin typeface="DM Sans"/>
              </a:rPr>
              <a:t>7. catboost : 0.632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53001" y="3054595"/>
            <a:ext cx="4335934" cy="492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30"/>
              </a:lnSpc>
            </a:pPr>
          </a:p>
          <a:p>
            <a:pPr>
              <a:lnSpc>
                <a:spcPts val="3930"/>
              </a:lnSpc>
            </a:pPr>
          </a:p>
          <a:p>
            <a:pPr>
              <a:lnSpc>
                <a:spcPts val="3930"/>
              </a:lnSpc>
            </a:pPr>
          </a:p>
          <a:p>
            <a:pPr>
              <a:lnSpc>
                <a:spcPts val="3930"/>
              </a:lnSpc>
            </a:pPr>
            <a:r>
              <a:rPr lang="en-US" sz="2312">
                <a:solidFill>
                  <a:srgbClr val="000000"/>
                </a:solidFill>
                <a:latin typeface="DM Sans"/>
              </a:rPr>
              <a:t>1. randomforest : 0.624</a:t>
            </a:r>
          </a:p>
          <a:p>
            <a:pPr>
              <a:lnSpc>
                <a:spcPts val="3930"/>
              </a:lnSpc>
            </a:pPr>
            <a:r>
              <a:rPr lang="en-US" sz="2312">
                <a:solidFill>
                  <a:srgbClr val="000000"/>
                </a:solidFill>
                <a:latin typeface="DM Sans"/>
              </a:rPr>
              <a:t>2. ExtraTree : 0.648</a:t>
            </a:r>
          </a:p>
          <a:p>
            <a:pPr>
              <a:lnSpc>
                <a:spcPts val="3930"/>
              </a:lnSpc>
            </a:pPr>
            <a:r>
              <a:rPr lang="en-US" sz="2312">
                <a:solidFill>
                  <a:srgbClr val="000000"/>
                </a:solidFill>
                <a:latin typeface="DM Sans"/>
              </a:rPr>
              <a:t>3. DecisionTree : 0.549</a:t>
            </a:r>
          </a:p>
          <a:p>
            <a:pPr>
              <a:lnSpc>
                <a:spcPts val="3930"/>
              </a:lnSpc>
            </a:pPr>
            <a:r>
              <a:rPr lang="en-US" sz="2312">
                <a:solidFill>
                  <a:srgbClr val="000000"/>
                </a:solidFill>
                <a:latin typeface="DM Sans"/>
              </a:rPr>
              <a:t>4. xgboost : 0.613</a:t>
            </a:r>
          </a:p>
          <a:p>
            <a:pPr>
              <a:lnSpc>
                <a:spcPts val="3930"/>
              </a:lnSpc>
            </a:pPr>
            <a:r>
              <a:rPr lang="en-US" sz="2312">
                <a:solidFill>
                  <a:srgbClr val="000000"/>
                </a:solidFill>
                <a:latin typeface="DM Sans"/>
              </a:rPr>
              <a:t>5.  lightgbm : 0.631</a:t>
            </a:r>
          </a:p>
          <a:p>
            <a:pPr>
              <a:lnSpc>
                <a:spcPts val="3930"/>
              </a:lnSpc>
            </a:pPr>
            <a:r>
              <a:rPr lang="en-US" sz="2312">
                <a:solidFill>
                  <a:srgbClr val="000000"/>
                </a:solidFill>
                <a:latin typeface="DM Sans"/>
              </a:rPr>
              <a:t>6. adaboost : 0.407</a:t>
            </a:r>
          </a:p>
          <a:p>
            <a:pPr>
              <a:lnSpc>
                <a:spcPts val="3930"/>
              </a:lnSpc>
            </a:pPr>
            <a:r>
              <a:rPr lang="en-US" sz="2312">
                <a:solidFill>
                  <a:srgbClr val="000000"/>
                </a:solidFill>
                <a:latin typeface="DM Sans"/>
              </a:rPr>
              <a:t>7. catboost : 0.543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4192" y="504825"/>
            <a:ext cx="679402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TDTD고딕L"/>
              </a:rPr>
              <a:t>모델링</a:t>
            </a:r>
          </a:p>
        </p:txBody>
      </p:sp>
    </p:spTree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8054" y="962025"/>
            <a:ext cx="1932746" cy="5334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4200"/>
              </a:lnSpc>
              <a:defRPr/>
            </a:pPr>
            <a:r>
              <a:rPr lang="en-US" sz="3000">
                <a:solidFill>
                  <a:srgbClr val="000000"/>
                </a:solidFill>
                <a:ea typeface="TDTD고딕L"/>
              </a:rPr>
              <a:t>앙상블</a:t>
            </a:r>
            <a:endParaRPr lang="en-US" sz="3000">
              <a:solidFill>
                <a:srgbClr val="000000"/>
              </a:solidFill>
              <a:ea typeface="TDTD고딕L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69856" y="2181225"/>
            <a:ext cx="7078744" cy="9048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7141"/>
              </a:lnSpc>
              <a:defRPr/>
            </a:pPr>
            <a:r>
              <a:rPr lang="en-US" sz="5951">
                <a:solidFill>
                  <a:srgbClr val="000000"/>
                </a:solidFill>
                <a:ea typeface="DM Sans Bold"/>
              </a:rPr>
              <a:t>하드보팅</a:t>
            </a:r>
            <a:endParaRPr lang="en-US" sz="5951">
              <a:solidFill>
                <a:srgbClr val="000000"/>
              </a:solidFill>
              <a:ea typeface="DM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10800" y="2171700"/>
            <a:ext cx="7529524" cy="8763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948"/>
              </a:lnSpc>
              <a:defRPr/>
            </a:pPr>
            <a:r>
              <a:rPr lang="en-US" sz="5790">
                <a:solidFill>
                  <a:srgbClr val="000000"/>
                </a:solidFill>
                <a:ea typeface="DM Sans Bold"/>
              </a:rPr>
              <a:t>소프트보팅</a:t>
            </a:r>
            <a:endParaRPr lang="en-US" sz="5790">
              <a:solidFill>
                <a:srgbClr val="000000"/>
              </a:solidFill>
              <a:ea typeface="DM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95400" y="6648448"/>
            <a:ext cx="4876801" cy="253365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4999"/>
              </a:lnSpc>
              <a:defRPr/>
            </a:pPr>
            <a:r>
              <a:rPr lang="en-US" sz="2941">
                <a:solidFill>
                  <a:srgbClr val="ff0000"/>
                </a:solidFill>
                <a:latin typeface="DM Sans"/>
              </a:rPr>
              <a:t>1. randomforest : 0.682</a:t>
            </a:r>
            <a:endParaRPr lang="en-US" sz="2941">
              <a:solidFill>
                <a:srgbClr val="ff0000"/>
              </a:solidFill>
              <a:latin typeface="DM Sans"/>
            </a:endParaRPr>
          </a:p>
          <a:p>
            <a:pPr>
              <a:lnSpc>
                <a:spcPts val="4999"/>
              </a:lnSpc>
              <a:defRPr/>
            </a:pPr>
            <a:r>
              <a:rPr lang="en-US" sz="2941">
                <a:solidFill>
                  <a:srgbClr val="ff0000"/>
                </a:solidFill>
                <a:latin typeface="DM Sans"/>
              </a:rPr>
              <a:t>2. ExtraTree : 0.682</a:t>
            </a:r>
            <a:endParaRPr lang="en-US" sz="2941">
              <a:solidFill>
                <a:srgbClr val="ff0000"/>
              </a:solidFill>
              <a:latin typeface="DM Sans"/>
            </a:endParaRPr>
          </a:p>
          <a:p>
            <a:pPr>
              <a:lnSpc>
                <a:spcPts val="4999"/>
              </a:lnSpc>
              <a:defRPr/>
            </a:pPr>
            <a:r>
              <a:rPr lang="en-US" sz="2941">
                <a:solidFill>
                  <a:srgbClr val="ff0000"/>
                </a:solidFill>
                <a:latin typeface="DM Sans"/>
              </a:rPr>
              <a:t>4. xgboost : 0.655</a:t>
            </a:r>
            <a:endParaRPr lang="en-US" sz="2941">
              <a:solidFill>
                <a:srgbClr val="ff0000"/>
              </a:solidFill>
              <a:latin typeface="DM Sans"/>
            </a:endParaRPr>
          </a:p>
          <a:p>
            <a:pPr>
              <a:lnSpc>
                <a:spcPts val="4999"/>
              </a:lnSpc>
              <a:defRPr/>
            </a:pPr>
            <a:r>
              <a:rPr lang="en-US" sz="2941">
                <a:solidFill>
                  <a:srgbClr val="ff0000"/>
                </a:solidFill>
                <a:latin typeface="DM Sans"/>
              </a:rPr>
              <a:t>5.  lightgbm : 0.652</a:t>
            </a:r>
            <a:endParaRPr lang="en-US" sz="2941">
              <a:solidFill>
                <a:srgbClr val="ff0000"/>
              </a:solidFill>
              <a:latin typeface="DM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90539" y="3314700"/>
            <a:ext cx="6581860" cy="14001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5479"/>
              </a:lnSpc>
              <a:defRPr/>
            </a:pPr>
            <a:r>
              <a:rPr lang="en-US" sz="3223">
                <a:solidFill>
                  <a:srgbClr val="000000"/>
                </a:solidFill>
                <a:ea typeface="DM Sans"/>
              </a:rPr>
              <a:t>하드 보팅에서는 다수결 원칙을 사용하여 예측 결과를 결정 </a:t>
            </a:r>
            <a:endParaRPr lang="en-US" sz="3223">
              <a:solidFill>
                <a:srgbClr val="000000"/>
              </a:solidFill>
              <a:ea typeface="DM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096541" y="3439499"/>
            <a:ext cx="6581859" cy="209452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5479"/>
              </a:lnSpc>
              <a:defRPr/>
            </a:pPr>
            <a:r>
              <a:rPr lang="en-US" sz="3223">
                <a:solidFill>
                  <a:srgbClr val="000000"/>
                </a:solidFill>
                <a:ea typeface="DM Sans"/>
              </a:rPr>
              <a:t>소프트 보팅은 개별 모델의 예측 결과로부터 확률 값을 추출하고, 이를 평균화하여 최종 예측 값을 결정</a:t>
            </a:r>
            <a:endParaRPr lang="en-US" sz="3223">
              <a:solidFill>
                <a:srgbClr val="000000"/>
              </a:solidFill>
              <a:ea typeface="DM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24677" y="5143500"/>
            <a:ext cx="4137923" cy="63817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4999"/>
              </a:lnSpc>
              <a:defRPr/>
            </a:pPr>
            <a:r>
              <a:rPr lang="en-US" sz="2941">
                <a:solidFill>
                  <a:srgbClr val="000000"/>
                </a:solidFill>
                <a:ea typeface="DM Sans"/>
              </a:rPr>
              <a:t>예측결과 : 0.681</a:t>
            </a:r>
            <a:endParaRPr lang="en-US" sz="2941">
              <a:solidFill>
                <a:srgbClr val="000000"/>
              </a:solidFill>
              <a:ea typeface="DM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573000" y="5795563"/>
            <a:ext cx="4137923" cy="63381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4999"/>
              </a:lnSpc>
              <a:defRPr/>
            </a:pPr>
            <a:r>
              <a:rPr lang="en-US" sz="2941">
                <a:solidFill>
                  <a:srgbClr val="000000"/>
                </a:solidFill>
                <a:ea typeface="DM Sans"/>
              </a:rPr>
              <a:t>예측결과 : 0.685</a:t>
            </a:r>
            <a:endParaRPr lang="en-US" sz="2941">
              <a:solidFill>
                <a:srgbClr val="000000"/>
              </a:solidFill>
              <a:ea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38300" y="3173855"/>
            <a:ext cx="9787521" cy="6084445"/>
          </a:xfrm>
          <a:custGeom>
            <a:avLst/>
            <a:gdLst/>
            <a:ahLst/>
            <a:cxnLst/>
            <a:rect r="r" b="b" t="t" l="l"/>
            <a:pathLst>
              <a:path h="6084445" w="9787521">
                <a:moveTo>
                  <a:pt x="0" y="0"/>
                </a:moveTo>
                <a:lnTo>
                  <a:pt x="9787522" y="0"/>
                </a:lnTo>
                <a:lnTo>
                  <a:pt x="9787522" y="6084445"/>
                </a:lnTo>
                <a:lnTo>
                  <a:pt x="0" y="6084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33" t="-47305" r="-116446" b="-7697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6483" y="1461429"/>
            <a:ext cx="679402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TDTD고딕L"/>
              </a:rPr>
              <a:t>이밖의 다른방법들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55620" y="1304266"/>
            <a:ext cx="7078744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1"/>
              </a:lnSpc>
            </a:pPr>
            <a:r>
              <a:rPr lang="en-US" sz="5951">
                <a:solidFill>
                  <a:srgbClr val="000000"/>
                </a:solidFill>
                <a:latin typeface="DM Sans Bold"/>
              </a:rPr>
              <a:t>automl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6418" y="3975608"/>
            <a:ext cx="8021882" cy="2636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9"/>
              </a:lnSpc>
            </a:pPr>
            <a:r>
              <a:rPr lang="en-US" sz="4252">
                <a:solidFill>
                  <a:srgbClr val="000000"/>
                </a:solidFill>
                <a:ea typeface="DM Sans"/>
              </a:rPr>
              <a:t>데이터 전처리, 특성 선택, 모델선택, 하이퍼파라미터 튜닝 등의 </a:t>
            </a:r>
          </a:p>
          <a:p>
            <a:pPr>
              <a:lnSpc>
                <a:spcPts val="7229"/>
              </a:lnSpc>
            </a:pPr>
            <a:r>
              <a:rPr lang="en-US" sz="4252">
                <a:solidFill>
                  <a:srgbClr val="000000"/>
                </a:solidFill>
                <a:ea typeface="DM Sans"/>
              </a:rPr>
              <a:t>일련의 작업들을 자동화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01383" y="2009116"/>
            <a:ext cx="4291506" cy="832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9"/>
              </a:lnSpc>
            </a:pPr>
            <a:r>
              <a:rPr lang="en-US" sz="4252">
                <a:solidFill>
                  <a:srgbClr val="000000"/>
                </a:solidFill>
                <a:latin typeface="DM Sans"/>
              </a:rPr>
              <a:t>pycaret을 사용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5368" y="7524000"/>
            <a:ext cx="8021882" cy="832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9"/>
              </a:lnSpc>
            </a:pPr>
            <a:r>
              <a:rPr lang="en-US" sz="4252">
                <a:solidFill>
                  <a:srgbClr val="000000"/>
                </a:solidFill>
                <a:ea typeface="DM Sans"/>
              </a:rPr>
              <a:t>이후 soft보팅 결과 : 0.702(50등)</a:t>
            </a:r>
          </a:p>
        </p:txBody>
      </p:sp>
    </p:spTree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74692" y="2067553"/>
            <a:ext cx="6794028" cy="5238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4200"/>
              </a:lnSpc>
              <a:defRPr/>
            </a:pPr>
            <a:r>
              <a:rPr lang="en-US" sz="3000">
                <a:solidFill>
                  <a:srgbClr val="000000"/>
                </a:solidFill>
                <a:ea typeface="TDTD고딕L"/>
              </a:rPr>
              <a:t>이밖의 다른방법들</a:t>
            </a:r>
            <a:endParaRPr lang="en-US" sz="3000">
              <a:solidFill>
                <a:srgbClr val="000000"/>
              </a:solidFill>
              <a:ea typeface="TDTD고딕L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682838" y="1229353"/>
            <a:ext cx="7078744" cy="9048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7141"/>
              </a:lnSpc>
              <a:defRPr/>
            </a:pPr>
            <a:r>
              <a:rPr lang="en-US" sz="5951">
                <a:solidFill>
                  <a:srgbClr val="000000"/>
                </a:solidFill>
                <a:latin typeface="DM Sans Bold"/>
              </a:rPr>
              <a:t>tabnet</a:t>
            </a:r>
            <a:endParaRPr lang="en-US" sz="5951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-224718" y="6941031"/>
            <a:ext cx="6535901" cy="84439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7229"/>
              </a:lnSpc>
              <a:defRPr/>
            </a:pPr>
            <a:r>
              <a:rPr lang="en-US" sz="4252">
                <a:solidFill>
                  <a:srgbClr val="000000"/>
                </a:solidFill>
                <a:ea typeface="DM Sans"/>
              </a:rPr>
              <a:t>모델실행결과 : 0.142</a:t>
            </a:r>
            <a:endParaRPr lang="en-US" sz="4252">
              <a:solidFill>
                <a:srgbClr val="000000"/>
              </a:solidFill>
              <a:ea typeface="DM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64250" y="6988656"/>
            <a:ext cx="8028958" cy="135296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5598"/>
              </a:lnSpc>
              <a:defRPr/>
            </a:pPr>
            <a:r>
              <a:rPr lang="en-US" sz="3293">
                <a:solidFill>
                  <a:srgbClr val="000000"/>
                </a:solidFill>
                <a:latin typeface="DM Sans"/>
              </a:rPr>
              <a:t>tapnet은 자연어처리분야에서 사용되는 모델</a:t>
            </a:r>
            <a:endParaRPr lang="en-US" sz="3293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5598"/>
              </a:lnSpc>
              <a:defRPr/>
            </a:pPr>
            <a:endParaRPr lang="en-US" sz="3293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5792012" y="6972300"/>
            <a:ext cx="3885388" cy="1063625"/>
          </a:xfrm>
          <a:custGeom>
            <a:avLst/>
            <a:gdLst/>
            <a:rect l="l" t="t" r="r" b="b"/>
            <a:pathLst>
              <a:path w="3885388" h="1063625">
                <a:moveTo>
                  <a:pt x="0" y="0"/>
                </a:moveTo>
                <a:lnTo>
                  <a:pt x="3885388" y="0"/>
                </a:lnTo>
                <a:lnTo>
                  <a:pt x="3885388" y="1063625"/>
                </a:lnTo>
                <a:lnTo>
                  <a:pt x="0" y="10636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rcRect l="40040" t="37810" r="22460" b="46250"/>
          <a:stretch>
            <a:fillRect/>
          </a:stretch>
        </p:blipFill>
        <p:spPr>
          <a:xfrm>
            <a:off x="2590800" y="2857500"/>
            <a:ext cx="14056656" cy="3733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06506" y="851829"/>
            <a:ext cx="7078744" cy="9048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7141"/>
              </a:lnSpc>
              <a:defRPr/>
            </a:pPr>
            <a:r>
              <a:rPr lang="en-US" sz="5951">
                <a:solidFill>
                  <a:srgbClr val="000000"/>
                </a:solidFill>
                <a:ea typeface="DM Sans Bold"/>
              </a:rPr>
              <a:t>느낀점</a:t>
            </a:r>
            <a:endParaRPr lang="en-US" sz="5951">
              <a:solidFill>
                <a:srgbClr val="000000"/>
              </a:solidFill>
              <a:ea typeface="DM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96483" y="1461429"/>
            <a:ext cx="4102482" cy="5238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4200"/>
              </a:lnSpc>
              <a:defRPr/>
            </a:pPr>
            <a:r>
              <a:rPr lang="en-US" sz="3000">
                <a:solidFill>
                  <a:srgbClr val="000000"/>
                </a:solidFill>
                <a:ea typeface="TDTD고딕L"/>
              </a:rPr>
              <a:t>느낀점</a:t>
            </a:r>
            <a:endParaRPr lang="en-US" sz="3000">
              <a:solidFill>
                <a:srgbClr val="000000"/>
              </a:solidFill>
              <a:ea typeface="TDTD고딕L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02155" y="2697997"/>
            <a:ext cx="3027010" cy="109243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>
              <a:lnSpc>
                <a:spcPts val="8108"/>
              </a:lnSpc>
              <a:defRPr/>
            </a:pPr>
            <a:r>
              <a:rPr lang="en-US" sz="8108" spc="-81">
                <a:solidFill>
                  <a:srgbClr val="000000"/>
                </a:solidFill>
                <a:ea typeface="TDTD고딕L Bold"/>
              </a:rPr>
              <a:t>김도훈</a:t>
            </a:r>
            <a:endParaRPr lang="en-US" sz="8108" spc="-81">
              <a:solidFill>
                <a:srgbClr val="000000"/>
              </a:solidFill>
              <a:ea typeface="TDTD고딕L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782213" y="2697997"/>
            <a:ext cx="3419187" cy="10262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>
              <a:lnSpc>
                <a:spcPts val="8108"/>
              </a:lnSpc>
              <a:defRPr/>
            </a:pPr>
            <a:r>
              <a:rPr lang="en-US" sz="8108" spc="-81">
                <a:solidFill>
                  <a:srgbClr val="000000"/>
                </a:solidFill>
                <a:ea typeface="TDTD고딕L Bold"/>
              </a:rPr>
              <a:t>김희대</a:t>
            </a:r>
            <a:endParaRPr lang="en-US" sz="8108" spc="-81">
              <a:solidFill>
                <a:srgbClr val="000000"/>
              </a:solidFill>
              <a:ea typeface="TDTD고딕L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623863" y="2697997"/>
            <a:ext cx="3315247" cy="109243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>
              <a:lnSpc>
                <a:spcPts val="8108"/>
              </a:lnSpc>
              <a:defRPr/>
            </a:pPr>
            <a:r>
              <a:rPr lang="en-US" sz="8108" spc="-81">
                <a:solidFill>
                  <a:srgbClr val="000000"/>
                </a:solidFill>
                <a:ea typeface="TDTD고딕L Bold"/>
              </a:rPr>
              <a:t>김경민</a:t>
            </a:r>
            <a:endParaRPr lang="en-US" sz="8108" spc="-81">
              <a:solidFill>
                <a:srgbClr val="000000"/>
              </a:solidFill>
              <a:ea typeface="TDTD고딕L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24814" y="4012074"/>
            <a:ext cx="5381692" cy="468614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5359"/>
              </a:lnSpc>
              <a:defRPr/>
            </a:pPr>
            <a:r>
              <a:rPr lang="en-US" sz="3152">
                <a:solidFill>
                  <a:srgbClr val="000000"/>
                </a:solidFill>
                <a:ea typeface="DM Sans"/>
              </a:rPr>
              <a:t>머신러닝에대한 개념을 쌓을 수 있는 계기가 되었고 automl도 구현을 해보면서 automl의 작동도 할 수 있게되었고 tapnap도 다루면서 정형데이터 딥러닝에 대해서도 알게되었다.</a:t>
            </a:r>
            <a:endParaRPr lang="en-US" sz="3152">
              <a:solidFill>
                <a:srgbClr val="000000"/>
              </a:solidFill>
              <a:ea typeface="DM Sans"/>
            </a:endParaRPr>
          </a:p>
          <a:p>
            <a:pPr>
              <a:lnSpc>
                <a:spcPts val="5359"/>
              </a:lnSpc>
              <a:defRPr/>
            </a:pPr>
            <a:endParaRPr lang="en-US" sz="3152">
              <a:solidFill>
                <a:srgbClr val="000000"/>
              </a:solidFill>
              <a:ea typeface="DM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590641" y="3851635"/>
            <a:ext cx="5381692" cy="479706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5359"/>
              </a:lnSpc>
              <a:defRPr/>
            </a:pPr>
            <a:r>
              <a:rPr lang="ko-KR" altLang="en-US" sz="3152">
                <a:solidFill>
                  <a:srgbClr val="000000"/>
                </a:solidFill>
                <a:latin typeface="DM Sans"/>
              </a:rPr>
              <a:t>다양한 머신러닝의 개념들을 쌓을 수 있었고</a:t>
            </a:r>
            <a:endParaRPr lang="ko-KR" altLang="en-US" sz="3152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5359"/>
              </a:lnSpc>
              <a:defRPr/>
            </a:pPr>
            <a:r>
              <a:rPr lang="en-US" sz="3152">
                <a:solidFill>
                  <a:srgbClr val="000000"/>
                </a:solidFill>
                <a:latin typeface="DM Sans"/>
              </a:rPr>
              <a:t>xgboost,adaboost,lightgbm,</a:t>
            </a:r>
            <a:endParaRPr lang="en-US" sz="3152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5359"/>
              </a:lnSpc>
              <a:defRPr/>
            </a:pPr>
            <a:r>
              <a:rPr lang="en-US" sz="3152">
                <a:solidFill>
                  <a:srgbClr val="000000"/>
                </a:solidFill>
                <a:latin typeface="DM Sans"/>
              </a:rPr>
              <a:t>catboost등 다양한 모델들을 다뤄보았고 데이터 스케일링과 upsampling을 알게</a:t>
            </a:r>
            <a:r>
              <a:rPr lang="ko-KR" altLang="en-US" sz="3152">
                <a:solidFill>
                  <a:srgbClr val="000000"/>
                </a:solidFill>
                <a:latin typeface="DM Sans"/>
              </a:rPr>
              <a:t>되었습니다</a:t>
            </a:r>
            <a:r>
              <a:rPr lang="en-US" altLang="ko-KR" sz="3152">
                <a:solidFill>
                  <a:srgbClr val="000000"/>
                </a:solidFill>
                <a:latin typeface="DM Sans"/>
              </a:rPr>
              <a:t>.</a:t>
            </a:r>
            <a:endParaRPr lang="en-US" altLang="ko-KR" sz="3152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555032" y="3851635"/>
            <a:ext cx="5381692" cy="479706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5359"/>
              </a:lnSpc>
              <a:defRPr/>
            </a:pPr>
            <a:r>
              <a:rPr lang="ko-KR" altLang="en-US" sz="3152">
                <a:solidFill>
                  <a:srgbClr val="000000"/>
                </a:solidFill>
                <a:latin typeface="DM Sans"/>
              </a:rPr>
              <a:t>머신러닝에 대한 개념을 쌓을 수 있었으며</a:t>
            </a:r>
            <a:endParaRPr lang="ko-KR" altLang="en-US" sz="3152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5359"/>
              </a:lnSpc>
              <a:defRPr/>
            </a:pPr>
            <a:r>
              <a:rPr lang="en-US" sz="3152">
                <a:solidFill>
                  <a:srgbClr val="000000"/>
                </a:solidFill>
                <a:latin typeface="DM Sans"/>
              </a:rPr>
              <a:t>randomforest, ExtraTree, DecisionTree</a:t>
            </a:r>
            <a:r>
              <a:rPr lang="en-US" sz="3152">
                <a:solidFill>
                  <a:srgbClr val="000000"/>
                </a:solidFill>
                <a:ea typeface="DM Sans"/>
              </a:rPr>
              <a:t>등 다양한 모델들을 다뤄보았고 데이터 스케일링</a:t>
            </a:r>
            <a:r>
              <a:rPr lang="ko-KR" altLang="en-US" sz="3152">
                <a:solidFill>
                  <a:srgbClr val="000000"/>
                </a:solidFill>
                <a:ea typeface="DM Sans"/>
              </a:rPr>
              <a:t>과 다양한 전처리 과정을 알게되었습니다</a:t>
            </a:r>
            <a:r>
              <a:rPr lang="en-US" altLang="ko-KR" sz="3152">
                <a:solidFill>
                  <a:srgbClr val="000000"/>
                </a:solidFill>
                <a:ea typeface="DM Sans"/>
              </a:rPr>
              <a:t>.</a:t>
            </a:r>
            <a:endParaRPr lang="en-US" altLang="ko-KR" sz="3152">
              <a:solidFill>
                <a:srgbClr val="000000"/>
              </a:solidFill>
              <a:ea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19235"/>
            <a:ext cx="7539594" cy="1061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7000" spc="-140">
                <a:solidFill>
                  <a:srgbClr val="000000"/>
                </a:solidFill>
                <a:ea typeface="Arita Buri Bold Italics"/>
              </a:rPr>
              <a:t>목차</a:t>
            </a:r>
          </a:p>
        </p:txBody>
      </p:sp>
      <p:sp>
        <p:nvSpPr>
          <p:cNvPr name="AutoShape 3" id="3"/>
          <p:cNvSpPr/>
          <p:nvPr/>
        </p:nvSpPr>
        <p:spPr>
          <a:xfrm>
            <a:off x="3601381" y="1091683"/>
            <a:ext cx="12585864" cy="0"/>
          </a:xfrm>
          <a:prstGeom prst="line">
            <a:avLst/>
          </a:prstGeom>
          <a:ln cap="flat" w="19050">
            <a:solidFill>
              <a:srgbClr val="2520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834508"/>
            <a:ext cx="244106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180">
                <a:solidFill>
                  <a:srgbClr val="000000"/>
                </a:solidFill>
                <a:ea typeface="Nanum Square Bold"/>
              </a:rPr>
              <a:t>와인품질분류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28700" y="2990507"/>
          <a:ext cx="8212868" cy="5398423"/>
        </p:xfrm>
        <a:graphic>
          <a:graphicData uri="http://schemas.openxmlformats.org/drawingml/2006/table">
            <a:tbl>
              <a:tblPr/>
              <a:tblGrid>
                <a:gridCol w="1164254"/>
                <a:gridCol w="7048614"/>
              </a:tblGrid>
              <a:tr h="17889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209">
                          <a:solidFill>
                            <a:srgbClr val="000000"/>
                          </a:solidFill>
                          <a:latin typeface="Nanum Square Bold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spc="131">
                          <a:solidFill>
                            <a:srgbClr val="000000"/>
                          </a:solidFill>
                          <a:ea typeface="Nanum Square Bold"/>
                        </a:rPr>
                        <a:t>팀원소개 &amp; 선정이유 &amp; 와인품질분류 소개</a:t>
                      </a:r>
                      <a:r>
                        <a:rPr lang="en-US" sz="2199" spc="131">
                          <a:solidFill>
                            <a:srgbClr val="000000"/>
                          </a:solidFill>
                          <a:latin typeface="Nanum Square Bold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89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209">
                          <a:solidFill>
                            <a:srgbClr val="000000"/>
                          </a:solidFill>
                          <a:latin typeface="Nanum Square Bold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spc="131">
                          <a:solidFill>
                            <a:srgbClr val="000000"/>
                          </a:solidFill>
                          <a:ea typeface="Nanum Square Bold"/>
                        </a:rPr>
                        <a:t>전처리과정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717"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209">
                          <a:solidFill>
                            <a:srgbClr val="000000"/>
                          </a:solidFill>
                          <a:latin typeface="Nanum Square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spc="131">
                          <a:solidFill>
                            <a:srgbClr val="000000"/>
                          </a:solidFill>
                          <a:ea typeface="Nanum Square Bold"/>
                        </a:rPr>
                        <a:t>모델링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0919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209">
                          <a:solidFill>
                            <a:srgbClr val="000000"/>
                          </a:solidFill>
                          <a:latin typeface="Nanum Square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spc="131">
                          <a:solidFill>
                            <a:srgbClr val="000000"/>
                          </a:solidFill>
                          <a:ea typeface="Nanum Square Bold"/>
                        </a:rPr>
                        <a:t>모델링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0919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spc="209">
                          <a:solidFill>
                            <a:srgbClr val="000000"/>
                          </a:solidFill>
                          <a:latin typeface="Nanum Square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spc="131">
                          <a:solidFill>
                            <a:srgbClr val="000000"/>
                          </a:solidFill>
                          <a:ea typeface="Nanum Square Bold"/>
                        </a:rPr>
                        <a:t>모델링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9605892" y="2990507"/>
          <a:ext cx="8400759" cy="7335323"/>
        </p:xfrm>
        <a:graphic>
          <a:graphicData uri="http://schemas.openxmlformats.org/drawingml/2006/table">
            <a:tbl>
              <a:tblPr/>
              <a:tblGrid>
                <a:gridCol w="1190890"/>
                <a:gridCol w="7209869"/>
              </a:tblGrid>
              <a:tr h="18296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spc="210">
                          <a:solidFill>
                            <a:srgbClr val="000000"/>
                          </a:solidFill>
                          <a:latin typeface="Nanum Square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spc="131" u="sng">
                          <a:solidFill>
                            <a:srgbClr val="000000"/>
                          </a:solidFill>
                          <a:ea typeface="Nanum Square Bold"/>
                        </a:rPr>
                        <a:t>모델링비교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63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spc="210">
                          <a:solidFill>
                            <a:srgbClr val="000000"/>
                          </a:solidFill>
                          <a:latin typeface="Nanum Square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spc="131">
                          <a:solidFill>
                            <a:srgbClr val="000000"/>
                          </a:solidFill>
                          <a:ea typeface="Nanum Square Bold"/>
                        </a:rPr>
                        <a:t>앙상블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96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spc="210">
                          <a:solidFill>
                            <a:srgbClr val="000000"/>
                          </a:solidFill>
                          <a:latin typeface="Nanum Square Bold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spc="131">
                          <a:solidFill>
                            <a:srgbClr val="000000"/>
                          </a:solidFill>
                          <a:ea typeface="Nanum Square Bold"/>
                        </a:rPr>
                        <a:t>이밖의 다른 방법들(AUTOML, TABNET)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96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spc="210">
                          <a:solidFill>
                            <a:srgbClr val="000000"/>
                          </a:solidFill>
                          <a:latin typeface="Nanum Square Bold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spc="131">
                          <a:solidFill>
                            <a:srgbClr val="000000"/>
                          </a:solidFill>
                          <a:ea typeface="Nanum Square Bold"/>
                        </a:rPr>
                        <a:t>느낀점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BD8F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16667072" y="689534"/>
            <a:ext cx="798662" cy="798662"/>
            <a:chOff x="0" y="0"/>
            <a:chExt cx="1064883" cy="10648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4883" cy="1064883"/>
            </a:xfrm>
            <a:custGeom>
              <a:avLst/>
              <a:gdLst/>
              <a:ahLst/>
              <a:cxnLst/>
              <a:rect r="r" b="b" t="t" l="l"/>
              <a:pathLst>
                <a:path h="1064883" w="1064883">
                  <a:moveTo>
                    <a:pt x="0" y="0"/>
                  </a:moveTo>
                  <a:lnTo>
                    <a:pt x="1064883" y="0"/>
                  </a:lnTo>
                  <a:lnTo>
                    <a:pt x="1064883" y="1064883"/>
                  </a:lnTo>
                  <a:lnTo>
                    <a:pt x="0" y="1064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93759" y="95798"/>
              <a:ext cx="273254" cy="6417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167">
                  <a:solidFill>
                    <a:srgbClr val="F4F1E8"/>
                  </a:solidFill>
                  <a:latin typeface="Nanum Square Bold"/>
                </a:rPr>
                <a:t>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477837" y="301911"/>
              <a:ext cx="429174" cy="6417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167">
                  <a:solidFill>
                    <a:srgbClr val="F4F1E8"/>
                  </a:solidFill>
                  <a:latin typeface="Nanum Square Bold"/>
                </a:rPr>
                <a:t>O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4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73027" y="2088511"/>
            <a:ext cx="3441218" cy="12328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>
              <a:lnSpc>
                <a:spcPts val="9218"/>
              </a:lnSpc>
              <a:defRPr/>
            </a:pPr>
            <a:r>
              <a:rPr lang="en-US" sz="9218" spc="-92">
                <a:solidFill>
                  <a:srgbClr val="000000"/>
                </a:solidFill>
                <a:ea typeface="TDTD고딕L Bold"/>
              </a:rPr>
              <a:t>김도훈</a:t>
            </a:r>
            <a:endParaRPr lang="en-US" sz="9218" spc="-92">
              <a:solidFill>
                <a:srgbClr val="000000"/>
              </a:solidFill>
              <a:ea typeface="TDTD고딕L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932264" y="4290512"/>
            <a:ext cx="4055501" cy="41682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>
              <a:lnSpc>
                <a:spcPts val="3463"/>
              </a:lnSpc>
              <a:spcBef>
                <a:spcPct val="0"/>
              </a:spcBef>
              <a:defRPr/>
            </a:pPr>
            <a:r>
              <a:rPr lang="en-US" sz="2474">
                <a:solidFill>
                  <a:srgbClr val="000000"/>
                </a:solidFill>
                <a:latin typeface="TDTD고딕L"/>
              </a:rPr>
              <a:t>python활용능력 : 중</a:t>
            </a:r>
            <a:endParaRPr lang="en-US" sz="2474">
              <a:solidFill>
                <a:srgbClr val="000000"/>
              </a:solidFill>
              <a:latin typeface="TDTD고딕L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932264" y="5985280"/>
            <a:ext cx="4392336" cy="44409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3463"/>
              </a:lnSpc>
              <a:defRPr/>
            </a:pPr>
            <a:r>
              <a:rPr lang="en-US" sz="2474">
                <a:solidFill>
                  <a:srgbClr val="000000"/>
                </a:solidFill>
                <a:ea typeface="TDTD고딕L"/>
              </a:rPr>
              <a:t>비슷한 프로젝트 경험 : 3회</a:t>
            </a:r>
            <a:endParaRPr lang="en-US" sz="2474">
              <a:solidFill>
                <a:srgbClr val="000000"/>
              </a:solidFill>
              <a:ea typeface="TDTD고딕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44330" y="7555574"/>
            <a:ext cx="2589377" cy="41682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>
              <a:lnSpc>
                <a:spcPts val="3463"/>
              </a:lnSpc>
              <a:spcBef>
                <a:spcPct val="0"/>
              </a:spcBef>
              <a:defRPr/>
            </a:pPr>
            <a:r>
              <a:rPr lang="en-US" sz="2474">
                <a:solidFill>
                  <a:srgbClr val="000000"/>
                </a:solidFill>
                <a:ea typeface="TDTD고딕L"/>
              </a:rPr>
              <a:t>머신러닝 지식 : 중</a:t>
            </a:r>
            <a:endParaRPr lang="en-US" sz="2474">
              <a:solidFill>
                <a:srgbClr val="000000"/>
              </a:solidFill>
              <a:ea typeface="TDTD고딕L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764101" y="4066456"/>
            <a:ext cx="912558" cy="912558"/>
            <a:chOff x="0" y="0"/>
            <a:chExt cx="1216743" cy="1216743"/>
          </a:xfrm>
        </p:grpSpPr>
        <p:grpSp>
          <p:nvGrpSpPr>
            <p:cNvPr id="7" name="Group 7"/>
            <p:cNvGrpSpPr/>
            <p:nvPr/>
          </p:nvGrpSpPr>
          <p:grpSpPr>
            <a:xfrm rot="0">
              <a:off x="0" y="0"/>
              <a:ext cx="1216743" cy="1216743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323668" y="280694"/>
              <a:ext cx="595592" cy="710115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algn="ctr">
                <a:lnSpc>
                  <a:spcPts val="4082"/>
                </a:lnSpc>
                <a:defRPr/>
              </a:pPr>
              <a:r>
                <a:rPr lang="en-US" sz="3711">
                  <a:solidFill>
                    <a:srgbClr val="ffffff"/>
                  </a:solidFill>
                  <a:latin typeface="TDTD고딕L Bold"/>
                </a:rPr>
                <a:t>1</a:t>
              </a:r>
              <a:endParaRPr lang="en-US" sz="3711">
                <a:solidFill>
                  <a:srgbClr val="ffffff"/>
                </a:solidFill>
                <a:latin typeface="TDTD고딕L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764101" y="5725263"/>
            <a:ext cx="912558" cy="912558"/>
            <a:chOff x="0" y="0"/>
            <a:chExt cx="1216743" cy="1216743"/>
          </a:xfrm>
        </p:grpSpPr>
        <p:grpSp>
          <p:nvGrpSpPr>
            <p:cNvPr id="11" name="Group 11"/>
            <p:cNvGrpSpPr/>
            <p:nvPr/>
          </p:nvGrpSpPr>
          <p:grpSpPr>
            <a:xfrm rot="0">
              <a:off x="0" y="0"/>
              <a:ext cx="1216743" cy="1216743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323668" y="288799"/>
              <a:ext cx="595592" cy="710115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algn="ctr">
                <a:lnSpc>
                  <a:spcPts val="4082"/>
                </a:lnSpc>
                <a:defRPr/>
              </a:pPr>
              <a:r>
                <a:rPr lang="en-US" sz="3711">
                  <a:solidFill>
                    <a:srgbClr val="ffffff"/>
                  </a:solidFill>
                  <a:latin typeface="TDTD고딕L Bold"/>
                </a:rPr>
                <a:t>2</a:t>
              </a:r>
              <a:endParaRPr lang="en-US" sz="3711">
                <a:solidFill>
                  <a:srgbClr val="ffffff"/>
                </a:solidFill>
                <a:latin typeface="TDTD고딕L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764101" y="7325430"/>
            <a:ext cx="912558" cy="912558"/>
            <a:chOff x="0" y="0"/>
            <a:chExt cx="1216743" cy="1216743"/>
          </a:xfrm>
        </p:grpSpPr>
        <p:grpSp>
          <p:nvGrpSpPr>
            <p:cNvPr id="15" name="Group 15"/>
            <p:cNvGrpSpPr/>
            <p:nvPr/>
          </p:nvGrpSpPr>
          <p:grpSpPr>
            <a:xfrm rot="0">
              <a:off x="0" y="0"/>
              <a:ext cx="1216743" cy="1216743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323668" y="288799"/>
              <a:ext cx="595592" cy="710115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algn="ctr">
                <a:lnSpc>
                  <a:spcPts val="4082"/>
                </a:lnSpc>
                <a:defRPr/>
              </a:pPr>
              <a:r>
                <a:rPr lang="en-US" sz="3711">
                  <a:solidFill>
                    <a:srgbClr val="ffffff"/>
                  </a:solidFill>
                  <a:latin typeface="TDTD고딕L Bold"/>
                </a:rPr>
                <a:t>3</a:t>
              </a:r>
              <a:endParaRPr lang="en-US" sz="3711">
                <a:solidFill>
                  <a:srgbClr val="ffffff"/>
                </a:solidFill>
                <a:latin typeface="TDTD고딕L Bold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971550"/>
            <a:ext cx="5905500" cy="428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3359"/>
              </a:lnSpc>
              <a:defRPr/>
            </a:pPr>
            <a:r>
              <a:rPr lang="en-US" sz="2400">
                <a:solidFill>
                  <a:srgbClr val="000000"/>
                </a:solidFill>
                <a:ea typeface="TDTD고딕L"/>
              </a:rPr>
              <a:t>팀원소개 &amp; 선정이유 &amp; 와인품질분류 소개</a:t>
            </a:r>
            <a:r>
              <a:rPr lang="en-US" sz="2400">
                <a:solidFill>
                  <a:srgbClr val="000000"/>
                </a:solidFill>
                <a:latin typeface="TDTD고딕L"/>
              </a:rPr>
              <a:t> </a:t>
            </a:r>
            <a:endParaRPr lang="en-US" sz="2400">
              <a:solidFill>
                <a:srgbClr val="000000"/>
              </a:solidFill>
              <a:latin typeface="TDTD고딕L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985693" y="2088511"/>
            <a:ext cx="3606107" cy="116903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>
              <a:lnSpc>
                <a:spcPts val="9218"/>
              </a:lnSpc>
              <a:defRPr/>
            </a:pPr>
            <a:r>
              <a:rPr lang="en-US" sz="9218" spc="-92">
                <a:solidFill>
                  <a:srgbClr val="000000"/>
                </a:solidFill>
                <a:ea typeface="TDTD고딕L Bold"/>
              </a:rPr>
              <a:t>김</a:t>
            </a:r>
            <a:r>
              <a:rPr lang="ko-KR" altLang="en-US" sz="9218" spc="-92">
                <a:solidFill>
                  <a:srgbClr val="000000"/>
                </a:solidFill>
                <a:ea typeface="TDTD고딕L Bold"/>
              </a:rPr>
              <a:t>희</a:t>
            </a:r>
            <a:r>
              <a:rPr lang="en-US" sz="9218" spc="-92">
                <a:solidFill>
                  <a:srgbClr val="000000"/>
                </a:solidFill>
                <a:ea typeface="TDTD고딕L Bold"/>
              </a:rPr>
              <a:t>대</a:t>
            </a:r>
            <a:endParaRPr lang="en-US" sz="9218" spc="-92">
              <a:solidFill>
                <a:srgbClr val="000000"/>
              </a:solidFill>
              <a:ea typeface="TDTD고딕L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742544" y="4280987"/>
            <a:ext cx="4001389" cy="4214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>
              <a:lnSpc>
                <a:spcPts val="3416"/>
              </a:lnSpc>
              <a:spcBef>
                <a:spcPct val="0"/>
              </a:spcBef>
              <a:defRPr/>
            </a:pPr>
            <a:r>
              <a:rPr lang="en-US" sz="2441">
                <a:solidFill>
                  <a:srgbClr val="000000"/>
                </a:solidFill>
                <a:latin typeface="TDTD고딕L"/>
              </a:rPr>
              <a:t>python 활용능력 : 하</a:t>
            </a:r>
            <a:endParaRPr lang="en-US" sz="2441">
              <a:solidFill>
                <a:srgbClr val="000000"/>
              </a:solidFill>
              <a:latin typeface="TDTD고딕L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798651" y="5942256"/>
            <a:ext cx="3533226" cy="4214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3416"/>
              </a:lnSpc>
              <a:defRPr/>
            </a:pPr>
            <a:r>
              <a:rPr lang="en-US" sz="2441">
                <a:solidFill>
                  <a:srgbClr val="000000"/>
                </a:solidFill>
                <a:ea typeface="TDTD고딕L"/>
              </a:rPr>
              <a:t>비슷한 프로젝트 경험 : 0회</a:t>
            </a:r>
            <a:endParaRPr lang="en-US" sz="2441">
              <a:solidFill>
                <a:srgbClr val="000000"/>
              </a:solidFill>
              <a:ea typeface="TDTD고딕L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803304" y="7542424"/>
            <a:ext cx="2712296" cy="4214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>
              <a:lnSpc>
                <a:spcPts val="3416"/>
              </a:lnSpc>
              <a:spcBef>
                <a:spcPct val="0"/>
              </a:spcBef>
              <a:defRPr/>
            </a:pPr>
            <a:r>
              <a:rPr lang="en-US" sz="2441">
                <a:solidFill>
                  <a:srgbClr val="000000"/>
                </a:solidFill>
                <a:ea typeface="TDTD고딕L"/>
              </a:rPr>
              <a:t>머신러닝 지식 : 하</a:t>
            </a:r>
            <a:endParaRPr lang="en-US" sz="2441">
              <a:solidFill>
                <a:srgbClr val="000000"/>
              </a:solidFill>
              <a:ea typeface="TDTD고딕L"/>
            </a:endParaRPr>
          </a:p>
        </p:txBody>
      </p:sp>
      <p:grpSp>
        <p:nvGrpSpPr>
          <p:cNvPr id="23" name="Group 23"/>
          <p:cNvGrpSpPr/>
          <p:nvPr/>
        </p:nvGrpSpPr>
        <p:grpSpPr>
          <a:xfrm rot="0">
            <a:off x="6535504" y="4122117"/>
            <a:ext cx="900381" cy="900381"/>
            <a:chOff x="0" y="0"/>
            <a:chExt cx="1200508" cy="1200508"/>
          </a:xfrm>
        </p:grpSpPr>
        <p:grpSp>
          <p:nvGrpSpPr>
            <p:cNvPr id="24" name="Group 24"/>
            <p:cNvGrpSpPr/>
            <p:nvPr/>
          </p:nvGrpSpPr>
          <p:grpSpPr>
            <a:xfrm rot="0">
              <a:off x="0" y="0"/>
              <a:ext cx="1200508" cy="1200508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319349" y="277330"/>
              <a:ext cx="587645" cy="700258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algn="ctr">
                <a:lnSpc>
                  <a:spcPts val="4027"/>
                </a:lnSpc>
                <a:defRPr/>
              </a:pPr>
              <a:r>
                <a:rPr lang="en-US" sz="3661">
                  <a:solidFill>
                    <a:srgbClr val="ffffff"/>
                  </a:solidFill>
                  <a:latin typeface="TDTD고딕L Bold"/>
                </a:rPr>
                <a:t>1</a:t>
              </a:r>
              <a:endParaRPr lang="en-US" sz="3661">
                <a:solidFill>
                  <a:srgbClr val="ffffff"/>
                </a:solidFill>
                <a:latin typeface="TDTD고딕L Bold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 rot="0">
            <a:off x="6535504" y="5758790"/>
            <a:ext cx="900381" cy="900381"/>
            <a:chOff x="0" y="0"/>
            <a:chExt cx="1200508" cy="1200508"/>
          </a:xfrm>
        </p:grpSpPr>
        <p:grpSp>
          <p:nvGrpSpPr>
            <p:cNvPr id="28" name="Group 28"/>
            <p:cNvGrpSpPr/>
            <p:nvPr/>
          </p:nvGrpSpPr>
          <p:grpSpPr>
            <a:xfrm rot="0">
              <a:off x="0" y="0"/>
              <a:ext cx="1200508" cy="1200508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319349" y="285327"/>
              <a:ext cx="587645" cy="700258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algn="ctr">
                <a:lnSpc>
                  <a:spcPts val="4027"/>
                </a:lnSpc>
                <a:defRPr/>
              </a:pPr>
              <a:r>
                <a:rPr lang="en-US" sz="3661">
                  <a:solidFill>
                    <a:srgbClr val="ffffff"/>
                  </a:solidFill>
                  <a:latin typeface="TDTD고딕L Bold"/>
                </a:rPr>
                <a:t>2</a:t>
              </a:r>
              <a:endParaRPr lang="en-US" sz="3661">
                <a:solidFill>
                  <a:srgbClr val="ffffff"/>
                </a:solidFill>
                <a:latin typeface="TDTD고딕L Bold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 rot="0">
            <a:off x="6535504" y="7337606"/>
            <a:ext cx="900381" cy="900381"/>
            <a:chOff x="0" y="0"/>
            <a:chExt cx="1200508" cy="1200508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0" y="0"/>
              <a:ext cx="1200508" cy="1200508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319349" y="285327"/>
              <a:ext cx="587645" cy="700258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algn="ctr">
                <a:lnSpc>
                  <a:spcPts val="4027"/>
                </a:lnSpc>
                <a:defRPr/>
              </a:pPr>
              <a:r>
                <a:rPr lang="en-US" sz="3661">
                  <a:solidFill>
                    <a:srgbClr val="ffffff"/>
                  </a:solidFill>
                  <a:latin typeface="TDTD고딕L Bold"/>
                </a:rPr>
                <a:t>3</a:t>
              </a:r>
              <a:endParaRPr lang="en-US" sz="3661">
                <a:solidFill>
                  <a:srgbClr val="ffffff"/>
                </a:solidFill>
                <a:latin typeface="TDTD고딕L Bold"/>
              </a:endParaRP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2639850" y="2088511"/>
            <a:ext cx="3768897" cy="123289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>
              <a:lnSpc>
                <a:spcPts val="9218"/>
              </a:lnSpc>
              <a:defRPr/>
            </a:pPr>
            <a:r>
              <a:rPr lang="en-US" sz="9218" spc="-92">
                <a:solidFill>
                  <a:srgbClr val="000000"/>
                </a:solidFill>
                <a:ea typeface="TDTD고딕L Bold"/>
              </a:rPr>
              <a:t>김경민</a:t>
            </a:r>
            <a:endParaRPr lang="en-US" sz="9218" spc="-92">
              <a:solidFill>
                <a:srgbClr val="000000"/>
              </a:solidFill>
              <a:ea typeface="TDTD고딕L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3452806" y="4285913"/>
            <a:ext cx="4001389" cy="4214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>
              <a:lnSpc>
                <a:spcPts val="3416"/>
              </a:lnSpc>
              <a:spcBef>
                <a:spcPct val="0"/>
              </a:spcBef>
              <a:defRPr/>
            </a:pPr>
            <a:r>
              <a:rPr lang="en-US" sz="2441">
                <a:solidFill>
                  <a:srgbClr val="000000"/>
                </a:solidFill>
                <a:latin typeface="TDTD고딕L"/>
              </a:rPr>
              <a:t>python 활용능력 : 하</a:t>
            </a:r>
            <a:endParaRPr lang="en-US" sz="2441">
              <a:solidFill>
                <a:srgbClr val="000000"/>
              </a:solidFill>
              <a:latin typeface="TDTD고딕L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3457462" y="5942256"/>
            <a:ext cx="3992338" cy="4214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3416"/>
              </a:lnSpc>
              <a:defRPr/>
            </a:pPr>
            <a:r>
              <a:rPr lang="en-US" sz="2441">
                <a:solidFill>
                  <a:srgbClr val="000000"/>
                </a:solidFill>
                <a:ea typeface="TDTD고딕L"/>
              </a:rPr>
              <a:t>비슷한 프로젝트 경험 : 0회</a:t>
            </a:r>
            <a:endParaRPr lang="en-US" sz="2441">
              <a:solidFill>
                <a:srgbClr val="000000"/>
              </a:solidFill>
              <a:ea typeface="TDTD고딕L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3452806" y="7542424"/>
            <a:ext cx="2507866" cy="4214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>
              <a:lnSpc>
                <a:spcPts val="3416"/>
              </a:lnSpc>
              <a:spcBef>
                <a:spcPct val="0"/>
              </a:spcBef>
              <a:defRPr/>
            </a:pPr>
            <a:r>
              <a:rPr lang="en-US" sz="2441">
                <a:solidFill>
                  <a:srgbClr val="000000"/>
                </a:solidFill>
                <a:ea typeface="TDTD고딕L"/>
              </a:rPr>
              <a:t>머신러닝 지식 : 하</a:t>
            </a:r>
            <a:endParaRPr lang="en-US" sz="2441">
              <a:solidFill>
                <a:srgbClr val="000000"/>
              </a:solidFill>
              <a:ea typeface="TDTD고딕L"/>
            </a:endParaRPr>
          </a:p>
        </p:txBody>
      </p:sp>
      <p:grpSp>
        <p:nvGrpSpPr>
          <p:cNvPr id="39" name="Group 39"/>
          <p:cNvGrpSpPr/>
          <p:nvPr/>
        </p:nvGrpSpPr>
        <p:grpSpPr>
          <a:xfrm rot="0">
            <a:off x="12189659" y="4122117"/>
            <a:ext cx="900381" cy="900381"/>
            <a:chOff x="0" y="0"/>
            <a:chExt cx="1200508" cy="1200508"/>
          </a:xfrm>
        </p:grpSpPr>
        <p:grpSp>
          <p:nvGrpSpPr>
            <p:cNvPr id="40" name="Group 40"/>
            <p:cNvGrpSpPr/>
            <p:nvPr/>
          </p:nvGrpSpPr>
          <p:grpSpPr>
            <a:xfrm rot="0">
              <a:off x="0" y="0"/>
              <a:ext cx="1200508" cy="1200508"/>
              <a:chOff x="0" y="0"/>
              <a:chExt cx="6350000" cy="6350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319349" y="277330"/>
              <a:ext cx="587645" cy="700258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algn="ctr">
                <a:lnSpc>
                  <a:spcPts val="4027"/>
                </a:lnSpc>
                <a:defRPr/>
              </a:pPr>
              <a:r>
                <a:rPr lang="en-US" sz="3661">
                  <a:solidFill>
                    <a:srgbClr val="ffffff"/>
                  </a:solidFill>
                  <a:latin typeface="TDTD고딕L Bold"/>
                </a:rPr>
                <a:t>1</a:t>
              </a:r>
              <a:endParaRPr lang="en-US" sz="3661">
                <a:solidFill>
                  <a:srgbClr val="ffffff"/>
                </a:solidFill>
                <a:latin typeface="TDTD고딕L Bold"/>
              </a:endParaRPr>
            </a:p>
          </p:txBody>
        </p:sp>
      </p:grpSp>
      <p:grpSp>
        <p:nvGrpSpPr>
          <p:cNvPr id="43" name="Group 43"/>
          <p:cNvGrpSpPr/>
          <p:nvPr/>
        </p:nvGrpSpPr>
        <p:grpSpPr>
          <a:xfrm rot="0">
            <a:off x="12189659" y="5758790"/>
            <a:ext cx="900381" cy="900381"/>
            <a:chOff x="0" y="0"/>
            <a:chExt cx="1200508" cy="1200508"/>
          </a:xfrm>
        </p:grpSpPr>
        <p:grpSp>
          <p:nvGrpSpPr>
            <p:cNvPr id="44" name="Group 44"/>
            <p:cNvGrpSpPr/>
            <p:nvPr/>
          </p:nvGrpSpPr>
          <p:grpSpPr>
            <a:xfrm rot="0">
              <a:off x="0" y="0"/>
              <a:ext cx="1200508" cy="1200508"/>
              <a:chOff x="0" y="0"/>
              <a:chExt cx="6350000" cy="63500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46" name="TextBox 46"/>
            <p:cNvSpPr txBox="1"/>
            <p:nvPr/>
          </p:nvSpPr>
          <p:spPr>
            <a:xfrm>
              <a:off x="319349" y="285327"/>
              <a:ext cx="587645" cy="700258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algn="ctr">
                <a:lnSpc>
                  <a:spcPts val="4027"/>
                </a:lnSpc>
                <a:defRPr/>
              </a:pPr>
              <a:r>
                <a:rPr lang="en-US" sz="3661">
                  <a:solidFill>
                    <a:srgbClr val="ffffff"/>
                  </a:solidFill>
                  <a:latin typeface="TDTD고딕L Bold"/>
                </a:rPr>
                <a:t>2</a:t>
              </a:r>
              <a:endParaRPr lang="en-US" sz="3661">
                <a:solidFill>
                  <a:srgbClr val="ffffff"/>
                </a:solidFill>
                <a:latin typeface="TDTD고딕L Bold"/>
              </a:endParaRPr>
            </a:p>
          </p:txBody>
        </p:sp>
      </p:grpSp>
      <p:grpSp>
        <p:nvGrpSpPr>
          <p:cNvPr id="47" name="Group 47"/>
          <p:cNvGrpSpPr/>
          <p:nvPr/>
        </p:nvGrpSpPr>
        <p:grpSpPr>
          <a:xfrm rot="0">
            <a:off x="12189659" y="7337606"/>
            <a:ext cx="900381" cy="900381"/>
            <a:chOff x="0" y="0"/>
            <a:chExt cx="1200508" cy="1200508"/>
          </a:xfrm>
        </p:grpSpPr>
        <p:grpSp>
          <p:nvGrpSpPr>
            <p:cNvPr id="48" name="Group 48"/>
            <p:cNvGrpSpPr/>
            <p:nvPr/>
          </p:nvGrpSpPr>
          <p:grpSpPr>
            <a:xfrm rot="0">
              <a:off x="0" y="0"/>
              <a:ext cx="1200508" cy="1200508"/>
              <a:chOff x="0" y="0"/>
              <a:chExt cx="6350000" cy="63500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319349" y="285327"/>
              <a:ext cx="587645" cy="700258"/>
            </a:xfrm>
            <a:prstGeom prst="rect">
              <a:avLst/>
            </a:prstGeom>
          </p:spPr>
          <p:txBody>
            <a:bodyPr lIns="0" tIns="0" rIns="0" bIns="0" anchor="t">
              <a:spAutoFit/>
            </a:bodyPr>
            <a:lstStyle/>
            <a:p>
              <a:pPr algn="ctr">
                <a:lnSpc>
                  <a:spcPts val="4027"/>
                </a:lnSpc>
                <a:defRPr/>
              </a:pPr>
              <a:r>
                <a:rPr lang="en-US" sz="3661">
                  <a:solidFill>
                    <a:srgbClr val="ffffff"/>
                  </a:solidFill>
                  <a:latin typeface="TDTD고딕L Bold"/>
                </a:rPr>
                <a:t>3</a:t>
              </a:r>
              <a:endParaRPr lang="en-US" sz="3661">
                <a:solidFill>
                  <a:srgbClr val="ffffff"/>
                </a:solidFill>
                <a:latin typeface="TDTD고딕L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1075981" y="1386840"/>
            <a:ext cx="3942546" cy="2527441"/>
            <a:chOff x="0" y="0"/>
            <a:chExt cx="1882006" cy="1206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82006" cy="1206494"/>
            </a:xfrm>
            <a:custGeom>
              <a:avLst/>
              <a:gdLst/>
              <a:rect l="l" t="t" r="r" b="b"/>
              <a:pathLst>
                <a:path w="1882006" h="1206494">
                  <a:moveTo>
                    <a:pt x="0" y="0"/>
                  </a:moveTo>
                  <a:lnTo>
                    <a:pt x="1882006" y="0"/>
                  </a:lnTo>
                  <a:lnTo>
                    <a:pt x="1882006" y="1206494"/>
                  </a:lnTo>
                  <a:lnTo>
                    <a:pt x="0" y="12064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marL="0" lvl="0" indent="0" algn="ctr">
                <a:lnSpc>
                  <a:spcPts val="3080"/>
                </a:lnSpc>
                <a:spcBef>
                  <a:spcPct val="0"/>
                </a:spcBef>
                <a:defRPr/>
              </a:pPr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3269473" y="1508034"/>
            <a:ext cx="3942546" cy="2527441"/>
            <a:chOff x="0" y="0"/>
            <a:chExt cx="1882006" cy="12064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82006" cy="1206494"/>
            </a:xfrm>
            <a:custGeom>
              <a:avLst/>
              <a:gdLst/>
              <a:rect l="l" t="t" r="r" b="b"/>
              <a:pathLst>
                <a:path w="1882006" h="1206494">
                  <a:moveTo>
                    <a:pt x="0" y="0"/>
                  </a:moveTo>
                  <a:lnTo>
                    <a:pt x="1882006" y="0"/>
                  </a:lnTo>
                  <a:lnTo>
                    <a:pt x="1882006" y="1206494"/>
                  </a:lnTo>
                  <a:lnTo>
                    <a:pt x="0" y="1206494"/>
                  </a:ln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marL="0" lvl="0" indent="0" algn="ctr">
                <a:lnSpc>
                  <a:spcPts val="3080"/>
                </a:lnSpc>
                <a:spcBef>
                  <a:spcPct val="0"/>
                </a:spcBef>
                <a:defRPr/>
              </a:pPr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3269473" y="4237919"/>
            <a:ext cx="3942546" cy="2527441"/>
            <a:chOff x="0" y="0"/>
            <a:chExt cx="1882006" cy="120649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82006" cy="1206494"/>
            </a:xfrm>
            <a:custGeom>
              <a:avLst/>
              <a:gdLst/>
              <a:rect l="l" t="t" r="r" b="b"/>
              <a:pathLst>
                <a:path w="1882006" h="1206494">
                  <a:moveTo>
                    <a:pt x="0" y="0"/>
                  </a:moveTo>
                  <a:lnTo>
                    <a:pt x="1882006" y="0"/>
                  </a:lnTo>
                  <a:lnTo>
                    <a:pt x="1882006" y="1206494"/>
                  </a:lnTo>
                  <a:lnTo>
                    <a:pt x="0" y="12064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marL="0" lvl="0" indent="0" algn="ctr">
                <a:lnSpc>
                  <a:spcPts val="3080"/>
                </a:lnSpc>
                <a:spcBef>
                  <a:spcPct val="0"/>
                </a:spcBef>
                <a:defRPr/>
              </a:pPr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3269473" y="7210193"/>
            <a:ext cx="3942546" cy="2527441"/>
            <a:chOff x="0" y="0"/>
            <a:chExt cx="1882006" cy="120649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82006" cy="1206494"/>
            </a:xfrm>
            <a:custGeom>
              <a:avLst/>
              <a:gdLst/>
              <a:rect l="l" t="t" r="r" b="b"/>
              <a:pathLst>
                <a:path w="1882006" h="1206494">
                  <a:moveTo>
                    <a:pt x="0" y="0"/>
                  </a:moveTo>
                  <a:lnTo>
                    <a:pt x="1882006" y="0"/>
                  </a:lnTo>
                  <a:lnTo>
                    <a:pt x="1882006" y="1206494"/>
                  </a:lnTo>
                  <a:lnTo>
                    <a:pt x="0" y="1206494"/>
                  </a:ln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marL="0" lvl="0" indent="0" algn="ctr">
                <a:lnSpc>
                  <a:spcPts val="3080"/>
                </a:lnSpc>
                <a:spcBef>
                  <a:spcPct val="0"/>
                </a:spcBef>
                <a:defRPr/>
              </a:pPr>
              <a:endParaRPr lang="ko-KR" alt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6850235" y="2088213"/>
            <a:ext cx="3885388" cy="1063625"/>
          </a:xfrm>
          <a:custGeom>
            <a:avLst/>
            <a:gdLst/>
            <a:rect l="l" t="t" r="r" b="b"/>
            <a:pathLst>
              <a:path w="3885388" h="1063625">
                <a:moveTo>
                  <a:pt x="0" y="0"/>
                </a:moveTo>
                <a:lnTo>
                  <a:pt x="3885388" y="0"/>
                </a:lnTo>
                <a:lnTo>
                  <a:pt x="3885388" y="1063625"/>
                </a:lnTo>
                <a:lnTo>
                  <a:pt x="0" y="10636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3455719" y="2221563"/>
            <a:ext cx="3570387" cy="930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6999"/>
              </a:lnSpc>
              <a:defRPr/>
            </a:pPr>
            <a:r>
              <a:rPr lang="en-US" sz="6999">
                <a:solidFill>
                  <a:srgbClr val="000000"/>
                </a:solidFill>
                <a:ea typeface="DM Sans Bold"/>
              </a:rPr>
              <a:t>난이도</a:t>
            </a:r>
            <a:endParaRPr lang="en-US" sz="6999">
              <a:solidFill>
                <a:srgbClr val="000000"/>
              </a:solidFill>
              <a:ea typeface="DM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307412" y="4830253"/>
            <a:ext cx="3479683" cy="930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6999"/>
              </a:lnSpc>
              <a:defRPr/>
            </a:pPr>
            <a:r>
              <a:rPr lang="en-US" sz="6999">
                <a:solidFill>
                  <a:srgbClr val="ffffff"/>
                </a:solidFill>
                <a:latin typeface="DM Sans Bold"/>
              </a:rPr>
              <a:t>good</a:t>
            </a:r>
            <a:endParaRPr lang="en-US" sz="6999">
              <a:solidFill>
                <a:srgbClr val="ffffff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735623" y="2129175"/>
            <a:ext cx="3458091" cy="930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6999"/>
              </a:lnSpc>
              <a:defRPr/>
            </a:pPr>
            <a:r>
              <a:rPr lang="en-US" sz="6999">
                <a:solidFill>
                  <a:srgbClr val="ff3131"/>
                </a:solidFill>
                <a:latin typeface="DM Sans Bold"/>
              </a:rPr>
              <a:t>good!</a:t>
            </a:r>
            <a:endParaRPr lang="en-US" sz="6999">
              <a:solidFill>
                <a:srgbClr val="ff3131"/>
              </a:solidFill>
              <a:latin typeface="DM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631589" y="5010950"/>
            <a:ext cx="3218646" cy="930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6999"/>
              </a:lnSpc>
              <a:defRPr/>
            </a:pPr>
            <a:r>
              <a:rPr lang="en-US" sz="6999">
                <a:solidFill>
                  <a:srgbClr val="000000"/>
                </a:solidFill>
                <a:ea typeface="DM Sans Bold"/>
              </a:rPr>
              <a:t>흥미</a:t>
            </a:r>
            <a:endParaRPr lang="en-US" sz="6999">
              <a:solidFill>
                <a:srgbClr val="000000"/>
              </a:solidFill>
              <a:ea typeface="DM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455719" y="7923721"/>
            <a:ext cx="3570387" cy="930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6999"/>
              </a:lnSpc>
              <a:defRPr/>
            </a:pPr>
            <a:r>
              <a:rPr lang="en-US" sz="6999">
                <a:solidFill>
                  <a:srgbClr val="000000"/>
                </a:solidFill>
                <a:ea typeface="DM Sans Bold"/>
              </a:rPr>
              <a:t>결과물</a:t>
            </a:r>
            <a:endParaRPr lang="en-US" sz="6999">
              <a:solidFill>
                <a:srgbClr val="000000"/>
              </a:solidFill>
              <a:ea typeface="DM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307412" y="7802527"/>
            <a:ext cx="3479683" cy="930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6999"/>
              </a:lnSpc>
              <a:defRPr/>
            </a:pPr>
            <a:r>
              <a:rPr lang="en-US" sz="6999">
                <a:solidFill>
                  <a:srgbClr val="ffffff"/>
                </a:solidFill>
                <a:latin typeface="DM Sans Bold"/>
              </a:rPr>
              <a:t>good</a:t>
            </a:r>
            <a:endParaRPr lang="en-US" sz="6999">
              <a:solidFill>
                <a:srgbClr val="ffffff"/>
              </a:solidFill>
              <a:latin typeface="DM Sans Bold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6850235" y="4969828"/>
            <a:ext cx="3885388" cy="1063625"/>
          </a:xfrm>
          <a:custGeom>
            <a:avLst/>
            <a:gdLst/>
            <a:rect l="l" t="t" r="r" b="b"/>
            <a:pathLst>
              <a:path w="3885388" h="1063625">
                <a:moveTo>
                  <a:pt x="0" y="0"/>
                </a:moveTo>
                <a:lnTo>
                  <a:pt x="3885388" y="0"/>
                </a:lnTo>
                <a:lnTo>
                  <a:pt x="3885388" y="1063624"/>
                </a:lnTo>
                <a:lnTo>
                  <a:pt x="0" y="10636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6850235" y="7942101"/>
            <a:ext cx="3885388" cy="1063625"/>
          </a:xfrm>
          <a:custGeom>
            <a:avLst/>
            <a:gdLst/>
            <a:rect l="l" t="t" r="r" b="b"/>
            <a:pathLst>
              <a:path w="3885388" h="1063625">
                <a:moveTo>
                  <a:pt x="0" y="0"/>
                </a:moveTo>
                <a:lnTo>
                  <a:pt x="3885388" y="0"/>
                </a:lnTo>
                <a:lnTo>
                  <a:pt x="3885388" y="1063625"/>
                </a:lnTo>
                <a:lnTo>
                  <a:pt x="0" y="10636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10735623" y="4965851"/>
            <a:ext cx="3458091" cy="930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6999"/>
              </a:lnSpc>
              <a:defRPr/>
            </a:pPr>
            <a:r>
              <a:rPr lang="en-US" sz="6999">
                <a:solidFill>
                  <a:srgbClr val="ff3131"/>
                </a:solidFill>
                <a:latin typeface="DM Sans Bold"/>
              </a:rPr>
              <a:t>good!</a:t>
            </a:r>
            <a:endParaRPr lang="en-US" sz="6999">
              <a:solidFill>
                <a:srgbClr val="ff3131"/>
              </a:solidFill>
              <a:latin typeface="DM Sa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735623" y="7975844"/>
            <a:ext cx="3458091" cy="9302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6999"/>
              </a:lnSpc>
              <a:defRPr/>
            </a:pPr>
            <a:r>
              <a:rPr lang="en-US" sz="6999">
                <a:solidFill>
                  <a:srgbClr val="ff3131"/>
                </a:solidFill>
                <a:latin typeface="DM Sans Bold"/>
              </a:rPr>
              <a:t>good!</a:t>
            </a:r>
            <a:endParaRPr lang="en-US" sz="6999">
              <a:solidFill>
                <a:srgbClr val="ff3131"/>
              </a:solidFill>
              <a:latin typeface="DM Sa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28700" y="962025"/>
            <a:ext cx="7429500" cy="5334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4200"/>
              </a:lnSpc>
              <a:defRPr/>
            </a:pPr>
            <a:r>
              <a:rPr lang="en-US" sz="3000">
                <a:solidFill>
                  <a:srgbClr val="000000"/>
                </a:solidFill>
                <a:ea typeface="TDTD고딕L"/>
              </a:rPr>
              <a:t>팀원소개 &amp; 선정이유 &amp; 와인품질분류 소개</a:t>
            </a:r>
            <a:r>
              <a:rPr lang="en-US" sz="3000">
                <a:solidFill>
                  <a:srgbClr val="000000"/>
                </a:solidFill>
                <a:latin typeface="TDTD고딕L"/>
              </a:rPr>
              <a:t> </a:t>
            </a:r>
            <a:endParaRPr lang="en-US" sz="3000">
              <a:solidFill>
                <a:srgbClr val="000000"/>
              </a:solidFill>
              <a:latin typeface="TDTD고딕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991600" y="4610100"/>
            <a:ext cx="4350843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w="sm" len="sm"/>
            <a:tailEnd type="arrow" w="med" len="sm"/>
          </a:ln>
        </p:spPr>
        <p:txBody>
          <a:bodyPr wrap="square" anchor="ctr"/>
          <a:p>
            <a:pPr algn="ctr">
              <a:defRPr/>
            </a:pPr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 rot="0">
            <a:off x="615867" y="2057400"/>
            <a:ext cx="7849328" cy="6632044"/>
            <a:chOff x="0" y="0"/>
            <a:chExt cx="2067313" cy="17467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67313" cy="1746711"/>
            </a:xfrm>
            <a:custGeom>
              <a:avLst/>
              <a:gdLst/>
              <a:rect l="l" t="t" r="r" b="b"/>
              <a:pathLst>
                <a:path w="2067313" h="1746711">
                  <a:moveTo>
                    <a:pt x="0" y="0"/>
                  </a:moveTo>
                  <a:lnTo>
                    <a:pt x="2067313" y="0"/>
                  </a:lnTo>
                  <a:lnTo>
                    <a:pt x="2067313" y="1746711"/>
                  </a:lnTo>
                  <a:lnTo>
                    <a:pt x="0" y="17467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189"/>
                </a:lnSpc>
                <a:defRPr/>
              </a:pPr>
              <a:endParaRPr lang="ko-KR" alt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94360" y="504825"/>
            <a:ext cx="8911640" cy="5334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4200"/>
              </a:lnSpc>
              <a:defRPr/>
            </a:pPr>
            <a:r>
              <a:rPr lang="en-US" sz="3000">
                <a:solidFill>
                  <a:srgbClr val="000000"/>
                </a:solidFill>
                <a:ea typeface="TDTD고딕L"/>
              </a:rPr>
              <a:t>팀원소개 &amp; 선정이유 &amp; 와인품질분류 소개 </a:t>
            </a:r>
            <a:endParaRPr lang="en-US" sz="3000">
              <a:solidFill>
                <a:srgbClr val="000000"/>
              </a:solidFill>
              <a:ea typeface="TDTD고딕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6759" y="1098735"/>
            <a:ext cx="8945841" cy="873106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4037"/>
              </a:lnSpc>
              <a:spcBef>
                <a:spcPct val="0"/>
              </a:spcBef>
              <a:defRPr/>
            </a:pPr>
            <a:r>
              <a:rPr lang="en-US" sz="2883">
                <a:solidFill>
                  <a:srgbClr val="000000"/>
                </a:solidFill>
                <a:latin typeface="TDTD고딕L Bold"/>
              </a:rPr>
              <a:t>   </a:t>
            </a:r>
            <a:r>
              <a:rPr lang="en-US" sz="2883">
                <a:solidFill>
                  <a:srgbClr val="000000"/>
                </a:solidFill>
                <a:ea typeface="TDTD고딕L Bold"/>
              </a:rPr>
              <a:t>와인 성분 데이터</a:t>
            </a:r>
            <a:endParaRPr lang="en-US" sz="2883">
              <a:solidFill>
                <a:srgbClr val="000000"/>
              </a:solidFill>
              <a:ea typeface="TDTD고딕L Bold"/>
            </a:endParaRPr>
          </a:p>
          <a:p>
            <a:pPr>
              <a:lnSpc>
                <a:spcPts val="3625"/>
              </a:lnSpc>
              <a:spcBef>
                <a:spcPct val="0"/>
              </a:spcBef>
              <a:defRPr/>
            </a:pPr>
            <a:endParaRPr lang="en-US" sz="2883">
              <a:solidFill>
                <a:srgbClr val="000000"/>
              </a:solidFill>
              <a:ea typeface="TDTD고딕L Bold"/>
            </a:endParaRPr>
          </a:p>
          <a:p>
            <a:pPr marL="559184" lvl="1" indent="-279592">
              <a:lnSpc>
                <a:spcPts val="3625"/>
              </a:lnSpc>
              <a:spcBef>
                <a:spcPct val="0"/>
              </a:spcBef>
              <a:buFont typeface="Arial"/>
              <a:buChar char="•"/>
              <a:defRPr/>
            </a:pPr>
            <a:r>
              <a:rPr lang="en-US" sz="2590">
                <a:solidFill>
                  <a:srgbClr val="000000"/>
                </a:solidFill>
                <a:latin typeface="TDTD고딕L"/>
              </a:rPr>
              <a:t>index 구분자</a:t>
            </a:r>
            <a:endParaRPr lang="en-US" sz="2590">
              <a:solidFill>
                <a:srgbClr val="000000"/>
              </a:solidFill>
              <a:latin typeface="TDTD고딕L"/>
            </a:endParaRPr>
          </a:p>
          <a:p>
            <a:pPr>
              <a:lnSpc>
                <a:spcPts val="3625"/>
              </a:lnSpc>
              <a:spcBef>
                <a:spcPct val="0"/>
              </a:spcBef>
              <a:defRPr/>
            </a:pPr>
            <a:r>
              <a:rPr lang="en-US" sz="2590">
                <a:solidFill>
                  <a:srgbClr val="000000"/>
                </a:solidFill>
                <a:latin typeface="TDTD고딕L"/>
              </a:rPr>
              <a:t>   2. quality 품질</a:t>
            </a:r>
            <a:endParaRPr lang="en-US" sz="2590">
              <a:solidFill>
                <a:srgbClr val="000000"/>
              </a:solidFill>
              <a:latin typeface="TDTD고딕L"/>
            </a:endParaRPr>
          </a:p>
          <a:p>
            <a:pPr>
              <a:lnSpc>
                <a:spcPts val="3625"/>
              </a:lnSpc>
              <a:spcBef>
                <a:spcPct val="0"/>
              </a:spcBef>
              <a:defRPr/>
            </a:pPr>
            <a:r>
              <a:rPr lang="en-US" sz="2590">
                <a:solidFill>
                  <a:srgbClr val="000000"/>
                </a:solidFill>
                <a:latin typeface="TDTD고딕L"/>
              </a:rPr>
              <a:t>   3. fixed acidity 산도</a:t>
            </a:r>
            <a:endParaRPr lang="en-US" sz="2590">
              <a:solidFill>
                <a:srgbClr val="000000"/>
              </a:solidFill>
              <a:latin typeface="TDTD고딕L"/>
            </a:endParaRPr>
          </a:p>
          <a:p>
            <a:pPr>
              <a:lnSpc>
                <a:spcPts val="3625"/>
              </a:lnSpc>
              <a:spcBef>
                <a:spcPct val="0"/>
              </a:spcBef>
              <a:defRPr/>
            </a:pPr>
            <a:r>
              <a:rPr lang="en-US" sz="2590">
                <a:solidFill>
                  <a:srgbClr val="000000"/>
                </a:solidFill>
                <a:latin typeface="TDTD고딕L"/>
              </a:rPr>
              <a:t>   4.volatile acidity 휘발성산 </a:t>
            </a:r>
            <a:endParaRPr lang="en-US" sz="2590">
              <a:solidFill>
                <a:srgbClr val="000000"/>
              </a:solidFill>
              <a:latin typeface="TDTD고딕L"/>
            </a:endParaRPr>
          </a:p>
          <a:p>
            <a:pPr>
              <a:lnSpc>
                <a:spcPts val="3625"/>
              </a:lnSpc>
              <a:spcBef>
                <a:spcPct val="0"/>
              </a:spcBef>
              <a:defRPr/>
            </a:pPr>
            <a:r>
              <a:rPr lang="en-US" sz="2590">
                <a:solidFill>
                  <a:srgbClr val="000000"/>
                </a:solidFill>
                <a:latin typeface="TDTD고딕L"/>
              </a:rPr>
              <a:t>   5.citric acid 시트르산 </a:t>
            </a:r>
            <a:endParaRPr lang="en-US" sz="2590">
              <a:solidFill>
                <a:srgbClr val="000000"/>
              </a:solidFill>
              <a:latin typeface="TDTD고딕L"/>
            </a:endParaRPr>
          </a:p>
          <a:p>
            <a:pPr>
              <a:lnSpc>
                <a:spcPts val="3625"/>
              </a:lnSpc>
              <a:spcBef>
                <a:spcPct val="0"/>
              </a:spcBef>
              <a:defRPr/>
            </a:pPr>
            <a:r>
              <a:rPr lang="en-US" sz="2590">
                <a:solidFill>
                  <a:srgbClr val="000000"/>
                </a:solidFill>
                <a:latin typeface="TDTD고딕L"/>
              </a:rPr>
              <a:t>   6.residual sugar 잔당 : 발효 후 와인 속에 남아있는 당분</a:t>
            </a:r>
            <a:endParaRPr lang="en-US" sz="2590">
              <a:solidFill>
                <a:srgbClr val="000000"/>
              </a:solidFill>
              <a:latin typeface="TDTD고딕L"/>
            </a:endParaRPr>
          </a:p>
          <a:p>
            <a:pPr>
              <a:lnSpc>
                <a:spcPts val="3625"/>
              </a:lnSpc>
              <a:spcBef>
                <a:spcPct val="0"/>
              </a:spcBef>
              <a:defRPr/>
            </a:pPr>
            <a:r>
              <a:rPr lang="en-US" sz="2590">
                <a:solidFill>
                  <a:srgbClr val="000000"/>
                </a:solidFill>
                <a:latin typeface="TDTD고딕L"/>
              </a:rPr>
              <a:t>   7.chlorides 염화물</a:t>
            </a:r>
            <a:endParaRPr lang="en-US" sz="2590">
              <a:solidFill>
                <a:srgbClr val="000000"/>
              </a:solidFill>
              <a:latin typeface="TDTD고딕L"/>
            </a:endParaRPr>
          </a:p>
          <a:p>
            <a:pPr>
              <a:lnSpc>
                <a:spcPts val="3625"/>
              </a:lnSpc>
              <a:spcBef>
                <a:spcPct val="0"/>
              </a:spcBef>
              <a:defRPr/>
            </a:pPr>
            <a:r>
              <a:rPr lang="en-US" sz="2590">
                <a:solidFill>
                  <a:srgbClr val="000000"/>
                </a:solidFill>
                <a:latin typeface="TDTD고딕L"/>
              </a:rPr>
              <a:t>   8.free sulfur dioxide 독립 이산화황</a:t>
            </a:r>
            <a:endParaRPr lang="en-US" sz="2590">
              <a:solidFill>
                <a:srgbClr val="000000"/>
              </a:solidFill>
              <a:latin typeface="TDTD고딕L"/>
            </a:endParaRPr>
          </a:p>
          <a:p>
            <a:pPr>
              <a:lnSpc>
                <a:spcPts val="3625"/>
              </a:lnSpc>
              <a:spcBef>
                <a:spcPct val="0"/>
              </a:spcBef>
              <a:defRPr/>
            </a:pPr>
            <a:r>
              <a:rPr lang="en-US" sz="2590">
                <a:solidFill>
                  <a:srgbClr val="000000"/>
                </a:solidFill>
                <a:latin typeface="TDTD고딕L"/>
              </a:rPr>
              <a:t>   9.total sulfur dioxide 총 이산화황</a:t>
            </a:r>
            <a:endParaRPr lang="en-US" sz="2590">
              <a:solidFill>
                <a:srgbClr val="000000"/>
              </a:solidFill>
              <a:latin typeface="TDTD고딕L"/>
            </a:endParaRPr>
          </a:p>
          <a:p>
            <a:pPr>
              <a:lnSpc>
                <a:spcPts val="3625"/>
              </a:lnSpc>
              <a:spcBef>
                <a:spcPct val="0"/>
              </a:spcBef>
              <a:defRPr/>
            </a:pPr>
            <a:r>
              <a:rPr lang="en-US" sz="2590">
                <a:solidFill>
                  <a:srgbClr val="000000"/>
                </a:solidFill>
                <a:latin typeface="TDTD고딕L"/>
              </a:rPr>
              <a:t>   10.density 밀도</a:t>
            </a:r>
            <a:endParaRPr lang="en-US" sz="2590">
              <a:solidFill>
                <a:srgbClr val="000000"/>
              </a:solidFill>
              <a:latin typeface="TDTD고딕L"/>
            </a:endParaRPr>
          </a:p>
          <a:p>
            <a:pPr>
              <a:lnSpc>
                <a:spcPts val="3625"/>
              </a:lnSpc>
              <a:spcBef>
                <a:spcPct val="0"/>
              </a:spcBef>
              <a:defRPr/>
            </a:pPr>
            <a:r>
              <a:rPr lang="en-US" sz="2590">
                <a:solidFill>
                  <a:srgbClr val="000000"/>
                </a:solidFill>
                <a:latin typeface="TDTD고딕L"/>
              </a:rPr>
              <a:t>   11.pH 수소이온농도</a:t>
            </a:r>
            <a:endParaRPr lang="en-US" sz="2590">
              <a:solidFill>
                <a:srgbClr val="000000"/>
              </a:solidFill>
              <a:latin typeface="TDTD고딕L"/>
            </a:endParaRPr>
          </a:p>
          <a:p>
            <a:pPr>
              <a:lnSpc>
                <a:spcPts val="3625"/>
              </a:lnSpc>
              <a:spcBef>
                <a:spcPct val="0"/>
              </a:spcBef>
              <a:defRPr/>
            </a:pPr>
            <a:r>
              <a:rPr lang="en-US" sz="2590">
                <a:solidFill>
                  <a:srgbClr val="000000"/>
                </a:solidFill>
                <a:latin typeface="TDTD고딕L"/>
              </a:rPr>
              <a:t>   12.sulphates 황산염</a:t>
            </a:r>
            <a:endParaRPr lang="en-US" sz="2590">
              <a:solidFill>
                <a:srgbClr val="000000"/>
              </a:solidFill>
              <a:latin typeface="TDTD고딕L"/>
            </a:endParaRPr>
          </a:p>
          <a:p>
            <a:pPr>
              <a:lnSpc>
                <a:spcPts val="3625"/>
              </a:lnSpc>
              <a:spcBef>
                <a:spcPct val="0"/>
              </a:spcBef>
              <a:defRPr/>
            </a:pPr>
            <a:r>
              <a:rPr lang="en-US" sz="2590">
                <a:solidFill>
                  <a:srgbClr val="000000"/>
                </a:solidFill>
                <a:latin typeface="TDTD고딕L"/>
              </a:rPr>
              <a:t>   13.alcohol 도수</a:t>
            </a:r>
            <a:endParaRPr lang="en-US" sz="2590">
              <a:solidFill>
                <a:srgbClr val="000000"/>
              </a:solidFill>
              <a:latin typeface="TDTD고딕L"/>
            </a:endParaRPr>
          </a:p>
          <a:p>
            <a:pPr>
              <a:lnSpc>
                <a:spcPts val="3625"/>
              </a:lnSpc>
              <a:spcBef>
                <a:spcPct val="0"/>
              </a:spcBef>
              <a:defRPr/>
            </a:pPr>
            <a:r>
              <a:rPr lang="en-US" sz="2590">
                <a:solidFill>
                  <a:srgbClr val="000000"/>
                </a:solidFill>
                <a:latin typeface="TDTD고딕L"/>
              </a:rPr>
              <a:t>   14.type 종류</a:t>
            </a:r>
            <a:endParaRPr lang="en-US" sz="2590">
              <a:solidFill>
                <a:srgbClr val="000000"/>
              </a:solidFill>
              <a:latin typeface="TDTD고딕L"/>
            </a:endParaRPr>
          </a:p>
          <a:p>
            <a:pPr>
              <a:lnSpc>
                <a:spcPts val="3625"/>
              </a:lnSpc>
              <a:spcBef>
                <a:spcPct val="0"/>
              </a:spcBef>
              <a:defRPr/>
            </a:pPr>
            <a:endParaRPr lang="en-US" sz="2590">
              <a:solidFill>
                <a:srgbClr val="000000"/>
              </a:solidFill>
              <a:latin typeface="TDTD고딕L"/>
            </a:endParaRPr>
          </a:p>
          <a:p>
            <a:pPr>
              <a:lnSpc>
                <a:spcPts val="3625"/>
              </a:lnSpc>
              <a:spcBef>
                <a:spcPct val="0"/>
              </a:spcBef>
              <a:defRPr/>
            </a:pPr>
            <a:endParaRPr lang="en-US" sz="2590">
              <a:solidFill>
                <a:srgbClr val="000000"/>
              </a:solidFill>
              <a:latin typeface="TDTD고딕L"/>
            </a:endParaRPr>
          </a:p>
          <a:p>
            <a:pPr>
              <a:lnSpc>
                <a:spcPts val="3625"/>
              </a:lnSpc>
              <a:spcBef>
                <a:spcPct val="0"/>
              </a:spcBef>
              <a:defRPr/>
            </a:pPr>
            <a:endParaRPr lang="en-US" sz="2590">
              <a:solidFill>
                <a:srgbClr val="000000"/>
              </a:solidFill>
              <a:latin typeface="TDTD고딕L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16000" y="316295"/>
            <a:ext cx="3581400" cy="9018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752060" y="1369216"/>
            <a:ext cx="5058940" cy="87868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  <a:defRPr/>
            </a:pPr>
            <a:r>
              <a:rPr lang="en-US" sz="6999">
                <a:solidFill>
                  <a:srgbClr val="000000"/>
                </a:solidFill>
                <a:ea typeface="DM Sans"/>
              </a:rPr>
              <a:t>라벨인코더</a:t>
            </a:r>
            <a:endParaRPr lang="en-US" sz="6999">
              <a:solidFill>
                <a:srgbClr val="000000"/>
              </a:solidFill>
              <a:ea typeface="DM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01974" y="3009900"/>
            <a:ext cx="15484049" cy="5715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466"/>
              </a:lnSpc>
              <a:spcBef>
                <a:spcPct val="0"/>
              </a:spcBef>
              <a:defRPr/>
            </a:pPr>
            <a:r>
              <a:rPr lang="en-US" sz="4466">
                <a:solidFill>
                  <a:srgbClr val="000000"/>
                </a:solidFill>
                <a:ea typeface="DM Sans Bold"/>
              </a:rPr>
              <a:t>범주형 데이터의 각 범주를 숫자변환하는 데 사용되는 기술</a:t>
            </a:r>
            <a:endParaRPr lang="en-US" sz="4466">
              <a:solidFill>
                <a:srgbClr val="000000"/>
              </a:solidFill>
              <a:ea typeface="DM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74192" y="504825"/>
            <a:ext cx="6794028" cy="5238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4200"/>
              </a:lnSpc>
              <a:defRPr/>
            </a:pPr>
            <a:r>
              <a:rPr lang="en-US" sz="3000">
                <a:solidFill>
                  <a:srgbClr val="000000"/>
                </a:solidFill>
                <a:ea typeface="TDTD고딕L"/>
              </a:rPr>
              <a:t>전처리과정 </a:t>
            </a:r>
            <a:endParaRPr lang="en-US" sz="3000">
              <a:solidFill>
                <a:srgbClr val="000000"/>
              </a:solidFill>
              <a:ea typeface="TDTD고딕L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rcRect l="58200" t="39690" r="26250" b="30120"/>
          <a:stretch>
            <a:fillRect/>
          </a:stretch>
        </p:blipFill>
        <p:spPr>
          <a:xfrm>
            <a:off x="5638800" y="3695700"/>
            <a:ext cx="5181600" cy="62892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F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24315" y="1024161"/>
            <a:ext cx="11153158" cy="176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440"/>
              </a:lnSpc>
            </a:pPr>
            <a:r>
              <a:rPr lang="en-US" sz="12800" spc="-640">
                <a:solidFill>
                  <a:srgbClr val="000000"/>
                </a:solidFill>
                <a:ea typeface="DM Sans"/>
              </a:rPr>
              <a:t>데이터 스케일링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2633" y="4223818"/>
            <a:ext cx="8682901" cy="3538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29"/>
              </a:lnSpc>
            </a:pPr>
            <a:r>
              <a:rPr lang="en-US" sz="4252">
                <a:solidFill>
                  <a:srgbClr val="000000"/>
                </a:solidFill>
                <a:latin typeface="DM Sans"/>
              </a:rPr>
              <a:t>MinMaxScaler는 각 특성에 대해 최소값과 최대값을 이용하여 데이터를 변환합니다. </a:t>
            </a:r>
          </a:p>
          <a:p>
            <a:pPr>
              <a:lnSpc>
                <a:spcPts val="722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357150" y="4158810"/>
            <a:ext cx="7766539" cy="432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70"/>
              </a:lnSpc>
            </a:pPr>
            <a:r>
              <a:rPr lang="en-US" sz="4100">
                <a:solidFill>
                  <a:srgbClr val="000000"/>
                </a:solidFill>
                <a:latin typeface="DM Sans"/>
              </a:rPr>
              <a:t>RobustScaler는 각 특성에 대해</a:t>
            </a:r>
          </a:p>
          <a:p>
            <a:pPr>
              <a:lnSpc>
                <a:spcPts val="6970"/>
              </a:lnSpc>
            </a:pPr>
            <a:r>
              <a:rPr lang="en-US" sz="4100">
                <a:solidFill>
                  <a:srgbClr val="000000"/>
                </a:solidFill>
                <a:ea typeface="DM Sans"/>
              </a:rPr>
              <a:t>중앙값과 IQR을 이용하여 데이터를 변환합니다. 중앙값은 데이터의 중심 위치를 나타내는 값이며, IQR은 데이터의 범위를 나타내는 값입니다.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9866" y="3154897"/>
            <a:ext cx="7078744" cy="90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1"/>
              </a:lnSpc>
            </a:pPr>
            <a:r>
              <a:rPr lang="en-US" sz="5951">
                <a:solidFill>
                  <a:srgbClr val="000000"/>
                </a:solidFill>
                <a:latin typeface="DM Sans Bold"/>
              </a:rPr>
              <a:t>MinmaxScaler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38765" y="3288199"/>
            <a:ext cx="7529523" cy="882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48"/>
              </a:lnSpc>
            </a:pPr>
            <a:r>
              <a:rPr lang="en-US" sz="5790">
                <a:solidFill>
                  <a:srgbClr val="000000"/>
                </a:solidFill>
                <a:latin typeface="DM Sans Bold"/>
              </a:rPr>
              <a:t>RobustScaler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3360" y="504825"/>
            <a:ext cx="679402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TDTD고딕L"/>
              </a:rPr>
              <a:t>전처리과정 </a:t>
            </a:r>
          </a:p>
        </p:txBody>
      </p:sp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385" y="3684646"/>
            <a:ext cx="5520200" cy="5191617"/>
          </a:xfrm>
          <a:custGeom>
            <a:avLst/>
            <a:gdLst/>
            <a:rect l="l" t="t" r="r" b="b"/>
            <a:pathLst>
              <a:path w="5520200" h="5191617">
                <a:moveTo>
                  <a:pt x="0" y="0"/>
                </a:moveTo>
                <a:lnTo>
                  <a:pt x="5520200" y="0"/>
                </a:lnTo>
                <a:lnTo>
                  <a:pt x="5520200" y="5191616"/>
                </a:lnTo>
                <a:lnTo>
                  <a:pt x="0" y="519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l="-12290" t="-34520" r="-100000" b="-13750"/>
            </a:stretch>
          </a:blipFill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200755" y="3433724"/>
            <a:ext cx="5629568" cy="5442539"/>
          </a:xfrm>
          <a:custGeom>
            <a:avLst/>
            <a:gdLst/>
            <a:rect l="l" t="t" r="r" b="b"/>
            <a:pathLst>
              <a:path w="5629568" h="5442539">
                <a:moveTo>
                  <a:pt x="0" y="0"/>
                </a:moveTo>
                <a:lnTo>
                  <a:pt x="5629567" y="0"/>
                </a:lnTo>
                <a:lnTo>
                  <a:pt x="5629567" y="5442538"/>
                </a:lnTo>
                <a:lnTo>
                  <a:pt x="0" y="54425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l="-13780" t="-33620" r="-100000" b="-9340"/>
            </a:stretch>
          </a:blipFill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2617008" y="3494623"/>
            <a:ext cx="5366607" cy="5381639"/>
          </a:xfrm>
          <a:custGeom>
            <a:avLst/>
            <a:gdLst/>
            <a:rect l="l" t="t" r="r" b="b"/>
            <a:pathLst>
              <a:path w="5366607" h="5381639">
                <a:moveTo>
                  <a:pt x="0" y="0"/>
                </a:moveTo>
                <a:lnTo>
                  <a:pt x="5366607" y="0"/>
                </a:lnTo>
                <a:lnTo>
                  <a:pt x="5366607" y="5381639"/>
                </a:lnTo>
                <a:lnTo>
                  <a:pt x="0" y="53816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 l="-17880" t="-27530" r="-100000" b="-15580"/>
            </a:stretch>
          </a:blipFill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5096434" y="742950"/>
            <a:ext cx="7848155" cy="176406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13439"/>
              </a:lnSpc>
              <a:defRPr/>
            </a:pPr>
            <a:r>
              <a:rPr lang="en-US" sz="12800" spc="-640">
                <a:solidFill>
                  <a:srgbClr val="000000"/>
                </a:solidFill>
                <a:ea typeface="DM Sans"/>
              </a:rPr>
              <a:t>데이터 확인</a:t>
            </a:r>
            <a:endParaRPr lang="en-US" sz="12800" spc="-640">
              <a:solidFill>
                <a:srgbClr val="000000"/>
              </a:solidFill>
              <a:ea typeface="DM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13360" y="504825"/>
            <a:ext cx="6794028" cy="5238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4200"/>
              </a:lnSpc>
              <a:defRPr/>
            </a:pPr>
            <a:r>
              <a:rPr lang="en-US" sz="3000">
                <a:solidFill>
                  <a:srgbClr val="000000"/>
                </a:solidFill>
                <a:ea typeface="TDTD고딕L"/>
              </a:rPr>
              <a:t>전처리과정 </a:t>
            </a:r>
            <a:endParaRPr lang="en-US" sz="3000">
              <a:solidFill>
                <a:srgbClr val="000000"/>
              </a:solidFill>
              <a:ea typeface="TDTD고딕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570660" y="2323212"/>
            <a:ext cx="6002340" cy="91528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7296"/>
              </a:lnSpc>
              <a:defRPr/>
            </a:pPr>
            <a:r>
              <a:rPr lang="en-US" sz="6080">
                <a:solidFill>
                  <a:srgbClr val="000000"/>
                </a:solidFill>
                <a:ea typeface="DM Sans Bold"/>
              </a:rPr>
              <a:t>칼럼 분포확인</a:t>
            </a:r>
            <a:endParaRPr lang="en-US" sz="6080">
              <a:solidFill>
                <a:srgbClr val="000000"/>
              </a:solidFill>
              <a:ea typeface="DM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7659" y="9118394"/>
            <a:ext cx="5354092" cy="69864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5576"/>
              </a:lnSpc>
              <a:defRPr/>
            </a:pPr>
            <a:r>
              <a:rPr lang="en-US" sz="4646">
                <a:solidFill>
                  <a:srgbClr val="000000"/>
                </a:solidFill>
                <a:latin typeface="DM Sans Bold"/>
              </a:rPr>
              <a:t>minmaxScaler</a:t>
            </a:r>
            <a:endParaRPr lang="en-US" sz="4646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080805" y="9118394"/>
            <a:ext cx="5354092" cy="69864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5576"/>
              </a:lnSpc>
              <a:defRPr/>
            </a:pPr>
            <a:r>
              <a:rPr lang="en-US" sz="4646">
                <a:solidFill>
                  <a:srgbClr val="000000"/>
                </a:solidFill>
                <a:latin typeface="DM Sans Bold"/>
              </a:rPr>
              <a:t>RobustScaler</a:t>
            </a:r>
            <a:endParaRPr lang="en-US" sz="4646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225472" y="9118394"/>
            <a:ext cx="5354092" cy="69864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5576"/>
              </a:lnSpc>
              <a:defRPr/>
            </a:pPr>
            <a:r>
              <a:rPr lang="en-US" sz="4646">
                <a:solidFill>
                  <a:srgbClr val="000000"/>
                </a:solidFill>
                <a:latin typeface="DM Sans Bold"/>
              </a:rPr>
              <a:t>RobustScaler</a:t>
            </a:r>
            <a:endParaRPr lang="en-US" sz="4646">
              <a:solidFill>
                <a:srgbClr val="000000"/>
              </a:solidFill>
              <a:latin typeface="DM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096434" y="742950"/>
            <a:ext cx="7848155" cy="176406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13439"/>
              </a:lnSpc>
              <a:defRPr/>
            </a:pPr>
            <a:r>
              <a:rPr lang="en-US" sz="12800" spc="-640">
                <a:solidFill>
                  <a:srgbClr val="000000"/>
                </a:solidFill>
                <a:ea typeface="DM Sans"/>
              </a:rPr>
              <a:t>데이터 확인</a:t>
            </a:r>
            <a:endParaRPr lang="en-US" sz="12800" spc="-640">
              <a:solidFill>
                <a:srgbClr val="000000"/>
              </a:solidFill>
              <a:ea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020025" y="2822442"/>
            <a:ext cx="3769971" cy="90699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7141"/>
              </a:lnSpc>
              <a:defRPr/>
            </a:pPr>
            <a:r>
              <a:rPr lang="en-US" sz="5951">
                <a:solidFill>
                  <a:srgbClr val="000000"/>
                </a:solidFill>
                <a:ea typeface="DM Sans Bold"/>
              </a:rPr>
              <a:t>결측치확인</a:t>
            </a:r>
            <a:endParaRPr lang="en-US" sz="5951">
              <a:solidFill>
                <a:srgbClr val="000000"/>
              </a:solidFill>
              <a:ea typeface="DM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13360" y="504825"/>
            <a:ext cx="6794028" cy="52387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4200"/>
              </a:lnSpc>
              <a:defRPr/>
            </a:pPr>
            <a:r>
              <a:rPr lang="en-US" sz="3000">
                <a:solidFill>
                  <a:srgbClr val="000000"/>
                </a:solidFill>
                <a:ea typeface="TDTD고딕L"/>
              </a:rPr>
              <a:t>전처리과정 </a:t>
            </a:r>
            <a:endParaRPr lang="en-US" sz="3000">
              <a:solidFill>
                <a:srgbClr val="000000"/>
              </a:solidFill>
              <a:ea typeface="TDTD고딕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06936" y="2980542"/>
            <a:ext cx="5871064" cy="8961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7141"/>
              </a:lnSpc>
              <a:defRPr/>
            </a:pPr>
            <a:r>
              <a:rPr lang="en-US" sz="5951">
                <a:solidFill>
                  <a:srgbClr val="000000"/>
                </a:solidFill>
                <a:ea typeface="DM Sans Bold"/>
              </a:rPr>
              <a:t>클래스 분포확인</a:t>
            </a:r>
            <a:endParaRPr lang="en-US" sz="5951">
              <a:solidFill>
                <a:srgbClr val="000000"/>
              </a:solidFill>
              <a:ea typeface="DM Sans Bold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rcRect l="52930" t="39690" r="34180" b="30310"/>
          <a:stretch>
            <a:fillRect/>
          </a:stretch>
        </p:blipFill>
        <p:spPr>
          <a:xfrm>
            <a:off x="3886200" y="3986646"/>
            <a:ext cx="3886200" cy="5652654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rcRect l="59960" t="41560" r="20120" b="34060"/>
          <a:stretch>
            <a:fillRect/>
          </a:stretch>
        </p:blipFill>
        <p:spPr>
          <a:xfrm>
            <a:off x="8001000" y="4076700"/>
            <a:ext cx="7672753" cy="586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473</ep:Words>
  <ep:PresentationFormat>On-screen Show (4:3)</ep:PresentationFormat>
  <ep:Paragraphs>129</ep:Paragraphs>
  <ep:Slides>16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LG</cp:lastModifiedBy>
  <dcterms:modified xsi:type="dcterms:W3CDTF">2023-06-06T16:09:00.541</dcterms:modified>
  <cp:revision>21</cp:revision>
  <dc:title>머신러닝2조</dc:title>
  <cp:version/>
</cp:coreProperties>
</file>